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10"/>
  </p:handoutMasterIdLst>
  <p:sldIdLst>
    <p:sldId id="256" r:id="rId2"/>
    <p:sldId id="257" r:id="rId3"/>
    <p:sldId id="258" r:id="rId4"/>
    <p:sldId id="259" r:id="rId5"/>
    <p:sldId id="260" r:id="rId6"/>
    <p:sldId id="261"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3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2F1D5E-9D67-40B5-AFA3-D216D12DCAB4}" type="datetimeFigureOut">
              <a:rPr lang="en-US" smtClean="0"/>
              <a:t>12/6/2011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25A9BE-2B48-4526-967C-34F077C46EAA}" type="slidenum">
              <a:rPr lang="en-US" smtClean="0"/>
              <a:t>‹#›</a:t>
            </a:fld>
            <a:endParaRPr lang="en-US"/>
          </a:p>
        </p:txBody>
      </p:sp>
    </p:spTree>
    <p:extLst>
      <p:ext uri="{BB962C8B-B14F-4D97-AF65-F5344CB8AC3E}">
        <p14:creationId xmlns:p14="http://schemas.microsoft.com/office/powerpoint/2010/main" val="18499344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76AB0C4-7D9F-457C-B899-5B78CFE46196}" type="datetimeFigureOut">
              <a:rPr lang="en-US" smtClean="0"/>
              <a:t>12/6/2011</a:t>
            </a:fld>
            <a:endParaRPr lang="en-US"/>
          </a:p>
        </p:txBody>
      </p:sp>
      <p:sp>
        <p:nvSpPr>
          <p:cNvPr id="8" name="Slide Number Placeholder 7"/>
          <p:cNvSpPr>
            <a:spLocks noGrp="1"/>
          </p:cNvSpPr>
          <p:nvPr>
            <p:ph type="sldNum" sz="quarter" idx="11"/>
          </p:nvPr>
        </p:nvSpPr>
        <p:spPr/>
        <p:txBody>
          <a:bodyPr/>
          <a:lstStyle/>
          <a:p>
            <a:fld id="{0E487554-9E7A-4FA0-A551-6AF603906C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AB0C4-7D9F-457C-B899-5B78CFE46196}" type="datetimeFigureOut">
              <a:rPr lang="en-US" smtClean="0"/>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AB0C4-7D9F-457C-B899-5B78CFE46196}" type="datetimeFigureOut">
              <a:rPr lang="en-US" smtClean="0"/>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6AB0C4-7D9F-457C-B899-5B78CFE46196}" type="datetimeFigureOut">
              <a:rPr lang="en-US" smtClean="0"/>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AB0C4-7D9F-457C-B899-5B78CFE46196}" type="datetimeFigureOut">
              <a:rPr lang="en-US" smtClean="0"/>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76AB0C4-7D9F-457C-B899-5B78CFE46196}" type="datetimeFigureOut">
              <a:rPr lang="en-US" smtClean="0"/>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87554-9E7A-4FA0-A551-6AF603906C7C}"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76AB0C4-7D9F-457C-B899-5B78CFE46196}" type="datetimeFigureOut">
              <a:rPr lang="en-US" smtClean="0"/>
              <a:t>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87554-9E7A-4FA0-A551-6AF603906C7C}"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AB0C4-7D9F-457C-B899-5B78CFE46196}" type="datetimeFigureOut">
              <a:rPr lang="en-US" smtClean="0"/>
              <a:t>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AB0C4-7D9F-457C-B899-5B78CFE46196}" type="datetimeFigureOut">
              <a:rPr lang="en-US" smtClean="0"/>
              <a:t>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AB0C4-7D9F-457C-B899-5B78CFE46196}" type="datetimeFigureOut">
              <a:rPr lang="en-US" smtClean="0"/>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AB0C4-7D9F-457C-B899-5B78CFE46196}" type="datetimeFigureOut">
              <a:rPr lang="en-US" smtClean="0"/>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87554-9E7A-4FA0-A551-6AF603906C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76AB0C4-7D9F-457C-B899-5B78CFE46196}" type="datetimeFigureOut">
              <a:rPr lang="en-US" smtClean="0"/>
              <a:t>12/6/2011</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E487554-9E7A-4FA0-A551-6AF603906C7C}"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7315200" cy="2595025"/>
          </a:xfrm>
        </p:spPr>
        <p:txBody>
          <a:bodyPr/>
          <a:lstStyle/>
          <a:p>
            <a:r>
              <a:rPr lang="en-US" dirty="0" smtClean="0"/>
              <a:t>Having Fun With Integer Operations</a:t>
            </a:r>
            <a:endParaRPr lang="en-US" dirty="0"/>
          </a:p>
        </p:txBody>
      </p:sp>
      <p:sp>
        <p:nvSpPr>
          <p:cNvPr id="3" name="Subtitle 2"/>
          <p:cNvSpPr>
            <a:spLocks noGrp="1"/>
          </p:cNvSpPr>
          <p:nvPr>
            <p:ph type="subTitle" idx="1"/>
          </p:nvPr>
        </p:nvSpPr>
        <p:spPr>
          <a:xfrm>
            <a:off x="914400" y="4724400"/>
            <a:ext cx="7315200" cy="1144632"/>
          </a:xfrm>
        </p:spPr>
        <p:txBody>
          <a:bodyPr>
            <a:normAutofit lnSpcReduction="10000"/>
          </a:bodyPr>
          <a:lstStyle/>
          <a:p>
            <a:r>
              <a:rPr lang="en-US" dirty="0" smtClean="0"/>
              <a:t>Jesse </a:t>
            </a:r>
            <a:r>
              <a:rPr lang="en-US" dirty="0" err="1" smtClean="0"/>
              <a:t>Spehar</a:t>
            </a:r>
            <a:r>
              <a:rPr lang="en-US" dirty="0" smtClean="0"/>
              <a:t> and Trevor </a:t>
            </a:r>
            <a:r>
              <a:rPr lang="en-US" dirty="0" err="1" smtClean="0"/>
              <a:t>Delahoy</a:t>
            </a:r>
            <a:endParaRPr lang="en-US" dirty="0" smtClean="0"/>
          </a:p>
          <a:p>
            <a:r>
              <a:rPr lang="en-US" dirty="0" smtClean="0"/>
              <a:t>SUNY Fredonia</a:t>
            </a:r>
          </a:p>
          <a:p>
            <a:r>
              <a:rPr lang="en-US" dirty="0" smtClean="0"/>
              <a:t>AMTNYS, October 28, 2011</a:t>
            </a:r>
            <a:endParaRPr lang="en-US" dirty="0"/>
          </a:p>
        </p:txBody>
      </p:sp>
    </p:spTree>
    <p:extLst>
      <p:ext uri="{BB962C8B-B14F-4D97-AF65-F5344CB8AC3E}">
        <p14:creationId xmlns:p14="http://schemas.microsoft.com/office/powerpoint/2010/main" val="246289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315200" cy="1154097"/>
          </a:xfrm>
        </p:spPr>
        <p:txBody>
          <a:bodyPr/>
          <a:lstStyle/>
          <a:p>
            <a:r>
              <a:rPr lang="en-US" dirty="0" smtClean="0"/>
              <a:t>Teaching Integer Operations</a:t>
            </a:r>
            <a:endParaRPr lang="en-US" dirty="0"/>
          </a:p>
        </p:txBody>
      </p:sp>
      <p:sp>
        <p:nvSpPr>
          <p:cNvPr id="3" name="Content Placeholder 2"/>
          <p:cNvSpPr>
            <a:spLocks noGrp="1"/>
          </p:cNvSpPr>
          <p:nvPr>
            <p:ph idx="1"/>
          </p:nvPr>
        </p:nvSpPr>
        <p:spPr>
          <a:xfrm>
            <a:off x="685800" y="1600200"/>
            <a:ext cx="7315200" cy="3539527"/>
          </a:xfrm>
        </p:spPr>
        <p:txBody>
          <a:bodyPr>
            <a:normAutofit lnSpcReduction="10000"/>
          </a:bodyPr>
          <a:lstStyle/>
          <a:p>
            <a:r>
              <a:rPr lang="en-US" sz="2400" dirty="0"/>
              <a:t>T</a:t>
            </a:r>
            <a:r>
              <a:rPr lang="en-US" sz="2400" dirty="0" smtClean="0"/>
              <a:t>eaching integer operations can be very troublesome when negative numbers get involved.</a:t>
            </a:r>
          </a:p>
          <a:p>
            <a:endParaRPr lang="en-US" sz="2400" dirty="0" smtClean="0"/>
          </a:p>
          <a:p>
            <a:endParaRPr lang="en-US" sz="2400" dirty="0"/>
          </a:p>
          <a:p>
            <a:endParaRPr lang="en-US" sz="2400" dirty="0" smtClean="0"/>
          </a:p>
          <a:p>
            <a:endParaRPr lang="en-US" sz="2400" dirty="0"/>
          </a:p>
          <a:p>
            <a:r>
              <a:rPr lang="en-US" sz="2400" dirty="0" smtClean="0"/>
              <a:t>Usually, most students are taught the number horizontally, what if we were to teach this concept vertically instead?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091" y="2389909"/>
            <a:ext cx="417195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85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15200" cy="1154097"/>
          </a:xfrm>
        </p:spPr>
        <p:txBody>
          <a:bodyPr>
            <a:normAutofit/>
          </a:bodyPr>
          <a:lstStyle/>
          <a:p>
            <a:r>
              <a:rPr lang="en-US" dirty="0" smtClean="0"/>
              <a:t>The Vertical Number Line</a:t>
            </a:r>
            <a:endParaRPr lang="en-US" dirty="0"/>
          </a:p>
        </p:txBody>
      </p:sp>
      <p:sp>
        <p:nvSpPr>
          <p:cNvPr id="3" name="Content Placeholder 2"/>
          <p:cNvSpPr>
            <a:spLocks noGrp="1"/>
          </p:cNvSpPr>
          <p:nvPr>
            <p:ph idx="1"/>
          </p:nvPr>
        </p:nvSpPr>
        <p:spPr>
          <a:xfrm>
            <a:off x="152400" y="1981200"/>
            <a:ext cx="3429000" cy="3539527"/>
          </a:xfrm>
        </p:spPr>
        <p:txBody>
          <a:bodyPr>
            <a:noAutofit/>
          </a:bodyPr>
          <a:lstStyle/>
          <a:p>
            <a:r>
              <a:rPr lang="en-US" sz="2400" dirty="0" smtClean="0"/>
              <a:t>To many students looking at a vertical number line may be easier to understand than the horizontal number line. </a:t>
            </a:r>
          </a:p>
          <a:p>
            <a:r>
              <a:rPr lang="en-US" sz="2400" dirty="0" smtClean="0"/>
              <a:t>But what is a strategy we could use that students would understand?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05000"/>
            <a:ext cx="1905000" cy="378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335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133600"/>
            <a:ext cx="333756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0" y="533400"/>
            <a:ext cx="7315200" cy="1154097"/>
          </a:xfrm>
        </p:spPr>
        <p:txBody>
          <a:bodyPr/>
          <a:lstStyle/>
          <a:p>
            <a:r>
              <a:rPr lang="en-US" dirty="0" smtClean="0"/>
              <a:t>	The Hot Air Balloon</a:t>
            </a:r>
            <a:endParaRPr lang="en-US" dirty="0"/>
          </a:p>
        </p:txBody>
      </p:sp>
      <p:sp>
        <p:nvSpPr>
          <p:cNvPr id="3" name="Content Placeholder 2"/>
          <p:cNvSpPr>
            <a:spLocks noGrp="1"/>
          </p:cNvSpPr>
          <p:nvPr>
            <p:ph sz="quarter" idx="13"/>
          </p:nvPr>
        </p:nvSpPr>
        <p:spPr>
          <a:xfrm>
            <a:off x="609600" y="1752600"/>
            <a:ext cx="4953000" cy="4736592"/>
          </a:xfrm>
        </p:spPr>
        <p:txBody>
          <a:bodyPr>
            <a:normAutofit lnSpcReduction="10000"/>
          </a:bodyPr>
          <a:lstStyle/>
          <a:p>
            <a:r>
              <a:rPr lang="en-US" sz="2600" dirty="0" smtClean="0"/>
              <a:t>When you think of a hot air balloon, you think of a big balloon full of helium that can either go up or down depending on how much helium you have in the balloon and the amount of weight you have in the basket.</a:t>
            </a:r>
          </a:p>
          <a:p>
            <a:r>
              <a:rPr lang="en-US" sz="2600" dirty="0" smtClean="0"/>
              <a:t>So, why not try using this concept to teach your students integer operations?</a:t>
            </a:r>
          </a:p>
          <a:p>
            <a:r>
              <a:rPr lang="en-US" sz="2600" dirty="0" smtClean="0"/>
              <a:t>But how would you do it?</a:t>
            </a:r>
          </a:p>
          <a:p>
            <a:endParaRPr lang="en-US" dirty="0" smtClean="0"/>
          </a:p>
        </p:txBody>
      </p:sp>
    </p:spTree>
    <p:extLst>
      <p:ext uri="{BB962C8B-B14F-4D97-AF65-F5344CB8AC3E}">
        <p14:creationId xmlns:p14="http://schemas.microsoft.com/office/powerpoint/2010/main" val="160447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2" presetClass="entr" presetSubtype="4"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00"/>
                                        <p:tgtEl>
                                          <p:spTgt spid="3">
                                            <p:txEl>
                                              <p:pRg st="0" end="0"/>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500"/>
                                        <p:tgtEl>
                                          <p:spTgt spid="3">
                                            <p:txEl>
                                              <p:pRg st="1" end="1"/>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down)">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295400"/>
            <a:ext cx="7315200" cy="1154097"/>
          </a:xfrm>
        </p:spPr>
        <p:txBody>
          <a:bodyPr/>
          <a:lstStyle/>
          <a:p>
            <a:r>
              <a:rPr lang="en-US" dirty="0" smtClean="0"/>
              <a:t>The Hot air balloon contd. </a:t>
            </a:r>
            <a:endParaRPr lang="en-US" dirty="0"/>
          </a:p>
        </p:txBody>
      </p:sp>
      <p:sp>
        <p:nvSpPr>
          <p:cNvPr id="8" name="Content Placeholder 7"/>
          <p:cNvSpPr>
            <a:spLocks noGrp="1"/>
          </p:cNvSpPr>
          <p:nvPr>
            <p:ph idx="1"/>
          </p:nvPr>
        </p:nvSpPr>
        <p:spPr>
          <a:xfrm>
            <a:off x="914400" y="2590800"/>
            <a:ext cx="7315200" cy="3539527"/>
          </a:xfrm>
        </p:spPr>
        <p:txBody>
          <a:bodyPr>
            <a:normAutofit fontScale="92500" lnSpcReduction="10000"/>
          </a:bodyPr>
          <a:lstStyle/>
          <a:p>
            <a:r>
              <a:rPr lang="en-US" sz="2600" dirty="0" smtClean="0"/>
              <a:t>First start with your vertical number line, with zero being in the middle.</a:t>
            </a:r>
          </a:p>
          <a:p>
            <a:r>
              <a:rPr lang="en-US" sz="2600" dirty="0" smtClean="0"/>
              <a:t>Place your hot air balloon on the number line at zero</a:t>
            </a:r>
          </a:p>
          <a:p>
            <a:r>
              <a:rPr lang="en-US" sz="2600" dirty="0" smtClean="0"/>
              <a:t>KEY:</a:t>
            </a:r>
            <a:endParaRPr lang="en-US" sz="2600" dirty="0"/>
          </a:p>
          <a:p>
            <a:pPr lvl="1"/>
            <a:r>
              <a:rPr lang="en-US" sz="2600" dirty="0" smtClean="0"/>
              <a:t>“Put on” = “addition”</a:t>
            </a:r>
          </a:p>
          <a:p>
            <a:pPr lvl="1"/>
            <a:r>
              <a:rPr lang="en-US" sz="2600" dirty="0" smtClean="0"/>
              <a:t>“Take off” = “subtraction”</a:t>
            </a:r>
          </a:p>
          <a:p>
            <a:pPr lvl="1"/>
            <a:r>
              <a:rPr lang="en-US" sz="2600" dirty="0" smtClean="0"/>
              <a:t>1 weight = -1</a:t>
            </a:r>
          </a:p>
          <a:p>
            <a:pPr lvl="1"/>
            <a:r>
              <a:rPr lang="en-US" sz="2600" dirty="0" smtClean="0"/>
              <a:t>1 balloon = +1</a:t>
            </a:r>
          </a:p>
          <a:p>
            <a:pPr marL="320040" lvl="1" indent="0">
              <a:buNone/>
            </a:pPr>
            <a:endParaRPr lang="en-US" dirty="0" smtClean="0"/>
          </a:p>
        </p:txBody>
      </p:sp>
    </p:spTree>
    <p:extLst>
      <p:ext uri="{BB962C8B-B14F-4D97-AF65-F5344CB8AC3E}">
        <p14:creationId xmlns:p14="http://schemas.microsoft.com/office/powerpoint/2010/main" val="20632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fade">
                                      <p:cBhvr>
                                        <p:cTn id="13" dur="500"/>
                                        <p:tgtEl>
                                          <p:spTgt spid="8">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500"/>
                                        <p:tgtEl>
                                          <p:spTgt spid="8">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fade">
                                      <p:cBhvr>
                                        <p:cTn id="25" dur="500"/>
                                        <p:tgtEl>
                                          <p:spTgt spid="8">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fade">
                                      <p:cBhvr>
                                        <p:cTn id="2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process works</a:t>
            </a:r>
            <a:endParaRPr lang="en-US" dirty="0"/>
          </a:p>
        </p:txBody>
      </p:sp>
      <p:sp>
        <p:nvSpPr>
          <p:cNvPr id="3" name="Content Placeholder 2"/>
          <p:cNvSpPr>
            <a:spLocks noGrp="1"/>
          </p:cNvSpPr>
          <p:nvPr>
            <p:ph idx="1"/>
          </p:nvPr>
        </p:nvSpPr>
        <p:spPr/>
        <p:txBody>
          <a:bodyPr>
            <a:normAutofit/>
          </a:bodyPr>
          <a:lstStyle/>
          <a:p>
            <a:r>
              <a:rPr lang="en-US" sz="2400" dirty="0" smtClean="0"/>
              <a:t>Remember that the balloon always starts at zero on the number line.</a:t>
            </a:r>
          </a:p>
          <a:p>
            <a:r>
              <a:rPr lang="en-US" sz="2400" dirty="0" smtClean="0"/>
              <a:t>Depending on the signs of the numbers will determine whether to use balloons or weights.</a:t>
            </a:r>
          </a:p>
          <a:p>
            <a:r>
              <a:rPr lang="en-US" sz="2400" dirty="0" smtClean="0"/>
              <a:t>Depending on the main operation of the problem will determine whether you are going to be “putting on” or “taking off” either weights or balloons.</a:t>
            </a:r>
          </a:p>
        </p:txBody>
      </p:sp>
    </p:spTree>
    <p:extLst>
      <p:ext uri="{BB962C8B-B14F-4D97-AF65-F5344CB8AC3E}">
        <p14:creationId xmlns:p14="http://schemas.microsoft.com/office/powerpoint/2010/main" val="262569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96"/>
            <a:ext cx="7315200" cy="1154097"/>
          </a:xfrm>
        </p:spPr>
        <p:txBody>
          <a:bodyPr/>
          <a:lstStyle/>
          <a:p>
            <a:pPr algn="ctr"/>
            <a:r>
              <a:rPr lang="en-US" dirty="0" smtClean="0"/>
              <a:t>Seeing the Process in Action</a:t>
            </a:r>
            <a:endParaRPr lang="en-US" dirty="0"/>
          </a:p>
        </p:txBody>
      </p:sp>
      <p:sp>
        <p:nvSpPr>
          <p:cNvPr id="3" name="Content Placeholder 2"/>
          <p:cNvSpPr>
            <a:spLocks noGrp="1"/>
          </p:cNvSpPr>
          <p:nvPr>
            <p:ph idx="1"/>
          </p:nvPr>
        </p:nvSpPr>
        <p:spPr>
          <a:xfrm>
            <a:off x="0" y="1066800"/>
            <a:ext cx="9144000" cy="5715000"/>
          </a:xfrm>
        </p:spPr>
        <p:txBody>
          <a:bodyPr>
            <a:normAutofit/>
          </a:bodyPr>
          <a:lstStyle/>
          <a:p>
            <a:pPr marL="45720" indent="0">
              <a:buNone/>
            </a:pPr>
            <a:r>
              <a:rPr lang="en-US" dirty="0"/>
              <a:t>Now let’s try to use this process to solve the problems below</a:t>
            </a:r>
          </a:p>
          <a:p>
            <a:r>
              <a:rPr lang="en-US" dirty="0"/>
              <a:t>5+5</a:t>
            </a:r>
          </a:p>
          <a:p>
            <a:pPr lvl="1"/>
            <a:r>
              <a:rPr lang="en-US" sz="2000" dirty="0"/>
              <a:t>Add 5 balloons, then add 5 more balloons</a:t>
            </a:r>
          </a:p>
          <a:p>
            <a:r>
              <a:rPr lang="en-US" dirty="0"/>
              <a:t>3−</a:t>
            </a:r>
            <a:r>
              <a:rPr lang="en-US" dirty="0" smtClean="0"/>
              <a:t>3</a:t>
            </a:r>
          </a:p>
          <a:p>
            <a:pPr lvl="1"/>
            <a:r>
              <a:rPr lang="en-US" sz="2000" dirty="0" smtClean="0"/>
              <a:t>Add </a:t>
            </a:r>
            <a:r>
              <a:rPr lang="en-US" sz="2000" dirty="0"/>
              <a:t>3 balloons, then take away three </a:t>
            </a:r>
            <a:r>
              <a:rPr lang="en-US" sz="2000" dirty="0" smtClean="0"/>
              <a:t>balloons</a:t>
            </a:r>
          </a:p>
          <a:p>
            <a:r>
              <a:rPr lang="en-US" dirty="0" smtClean="0"/>
              <a:t>7</a:t>
            </a:r>
            <a:r>
              <a:rPr lang="en-US" dirty="0"/>
              <a:t>+(−3)</a:t>
            </a:r>
          </a:p>
          <a:p>
            <a:pPr lvl="1"/>
            <a:r>
              <a:rPr lang="en-US" sz="2000" dirty="0"/>
              <a:t>Add 7 balloons, then add three weights</a:t>
            </a:r>
          </a:p>
          <a:p>
            <a:r>
              <a:rPr lang="en-US" dirty="0"/>
              <a:t>3−5</a:t>
            </a:r>
          </a:p>
          <a:p>
            <a:pPr lvl="1"/>
            <a:r>
              <a:rPr lang="en-US" sz="2000" dirty="0"/>
              <a:t>Add 3 balloons, then take 5 balloons away</a:t>
            </a:r>
          </a:p>
          <a:p>
            <a:r>
              <a:rPr lang="en-US" dirty="0"/>
              <a:t>5−(−6)</a:t>
            </a:r>
          </a:p>
          <a:p>
            <a:pPr lvl="1"/>
            <a:r>
              <a:rPr lang="en-US" sz="2000" dirty="0"/>
              <a:t>Add 5 balloons, then take away 6 weights</a:t>
            </a:r>
          </a:p>
          <a:p>
            <a:r>
              <a:rPr lang="en-US" dirty="0"/>
              <a:t>−10−(−2)</a:t>
            </a:r>
          </a:p>
          <a:p>
            <a:pPr lvl="1"/>
            <a:r>
              <a:rPr lang="en-US" sz="2000" dirty="0"/>
              <a:t>Add 10 weights, then take away 2 weights</a:t>
            </a:r>
          </a:p>
          <a:p>
            <a:r>
              <a:rPr lang="en-US" dirty="0"/>
              <a:t>−8+(−3)</a:t>
            </a:r>
          </a:p>
          <a:p>
            <a:pPr lvl="1"/>
            <a:r>
              <a:rPr lang="en-US" sz="2000" dirty="0"/>
              <a:t>Add 8 weights, then add three more weights</a:t>
            </a:r>
          </a:p>
          <a:p>
            <a:endParaRPr lang="en-US" dirty="0"/>
          </a:p>
        </p:txBody>
      </p:sp>
      <p:sp>
        <p:nvSpPr>
          <p:cNvPr id="4" name="TextBox 3"/>
          <p:cNvSpPr txBox="1"/>
          <p:nvPr/>
        </p:nvSpPr>
        <p:spPr>
          <a:xfrm>
            <a:off x="5181600" y="2893621"/>
            <a:ext cx="4092039" cy="2308324"/>
          </a:xfrm>
          <a:prstGeom prst="rect">
            <a:avLst/>
          </a:prstGeom>
          <a:noFill/>
        </p:spPr>
        <p:txBody>
          <a:bodyPr wrap="square" rtlCol="0">
            <a:spAutoFit/>
          </a:bodyPr>
          <a:lstStyle/>
          <a:p>
            <a:pPr lvl="1"/>
            <a:r>
              <a:rPr lang="en-US" dirty="0">
                <a:solidFill>
                  <a:prstClr val="white"/>
                </a:solidFill>
              </a:rPr>
              <a:t>KEY: Remember the first integer you will always “add on” and the second will depend on the operation</a:t>
            </a:r>
          </a:p>
          <a:p>
            <a:pPr lvl="1"/>
            <a:r>
              <a:rPr lang="en-US" dirty="0">
                <a:solidFill>
                  <a:prstClr val="white"/>
                </a:solidFill>
              </a:rPr>
              <a:t>         “Put on” = “addition”</a:t>
            </a:r>
          </a:p>
          <a:p>
            <a:pPr lvl="1"/>
            <a:r>
              <a:rPr lang="en-US" dirty="0">
                <a:solidFill>
                  <a:prstClr val="white"/>
                </a:solidFill>
              </a:rPr>
              <a:t>         “Take off” = “subtraction”</a:t>
            </a:r>
          </a:p>
          <a:p>
            <a:pPr lvl="1"/>
            <a:r>
              <a:rPr lang="en-US" dirty="0">
                <a:solidFill>
                  <a:prstClr val="white"/>
                </a:solidFill>
              </a:rPr>
              <a:t>          1 weight = -1</a:t>
            </a:r>
          </a:p>
          <a:p>
            <a:pPr lvl="1"/>
            <a:r>
              <a:rPr lang="en-US" dirty="0">
                <a:solidFill>
                  <a:prstClr val="white"/>
                </a:solidFill>
              </a:rPr>
              <a:t>          1 balloon = +1</a:t>
            </a:r>
          </a:p>
        </p:txBody>
      </p:sp>
    </p:spTree>
    <p:extLst>
      <p:ext uri="{BB962C8B-B14F-4D97-AF65-F5344CB8AC3E}">
        <p14:creationId xmlns:p14="http://schemas.microsoft.com/office/powerpoint/2010/main" val="56433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500"/>
                                        <p:tgtEl>
                                          <p:spTgt spid="3">
                                            <p:txEl>
                                              <p:pRg st="7" end="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500"/>
                                        <p:tgtEl>
                                          <p:spTgt spid="3">
                                            <p:txEl>
                                              <p:pRg st="8" end="8"/>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500"/>
                                        <p:tgtEl>
                                          <p:spTgt spid="3">
                                            <p:txEl>
                                              <p:pRg st="10" end="1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Effect transition="in" filter="fade">
                                      <p:cBhvr>
                                        <p:cTn id="75" dur="500"/>
                                        <p:tgtEl>
                                          <p:spTgt spid="3">
                                            <p:txEl>
                                              <p:pRg st="11" end="1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3">
                                            <p:txEl>
                                              <p:pRg st="12" end="12"/>
                                            </p:txEl>
                                          </p:spTgt>
                                        </p:tgtEl>
                                        <p:attrNameLst>
                                          <p:attrName>style.visibility</p:attrName>
                                        </p:attrNameLst>
                                      </p:cBhvr>
                                      <p:to>
                                        <p:strVal val="visible"/>
                                      </p:to>
                                    </p:set>
                                    <p:animEffect transition="in" filter="fade">
                                      <p:cBhvr>
                                        <p:cTn id="80" dur="500"/>
                                        <p:tgtEl>
                                          <p:spTgt spid="3">
                                            <p:txEl>
                                              <p:pRg st="12" end="12"/>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500"/>
                                        <p:tgtEl>
                                          <p:spTgt spid="3">
                                            <p:txEl>
                                              <p:pRg st="13" end="13"/>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3">
                                            <p:txEl>
                                              <p:pRg st="14" end="14"/>
                                            </p:txEl>
                                          </p:spTgt>
                                        </p:tgtEl>
                                        <p:attrNameLst>
                                          <p:attrName>style.visibility</p:attrName>
                                        </p:attrNameLst>
                                      </p:cBhvr>
                                      <p:to>
                                        <p:strVal val="visible"/>
                                      </p:to>
                                    </p:set>
                                    <p:animEffect transition="in" filter="fade">
                                      <p:cBhvr>
                                        <p:cTn id="9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Another visual way to solve integer operations</a:t>
            </a:r>
            <a:endParaRPr lang="en-US" dirty="0"/>
          </a:p>
        </p:txBody>
      </p:sp>
      <p:sp>
        <p:nvSpPr>
          <p:cNvPr id="3" name="Content Placeholder 2"/>
          <p:cNvSpPr>
            <a:spLocks noGrp="1"/>
          </p:cNvSpPr>
          <p:nvPr>
            <p:ph idx="1"/>
          </p:nvPr>
        </p:nvSpPr>
        <p:spPr/>
        <p:txBody>
          <a:bodyPr>
            <a:normAutofit/>
          </a:bodyPr>
          <a:lstStyle/>
          <a:p>
            <a:r>
              <a:rPr lang="en-US" sz="2400" dirty="0" smtClean="0"/>
              <a:t>“Walk the Line”</a:t>
            </a:r>
          </a:p>
          <a:p>
            <a:r>
              <a:rPr lang="en-US" sz="2400" dirty="0" smtClean="0"/>
              <a:t>This is a process which uses a horizontal number line and walking in a certain direction depending on the sign of the integers  and the sign of the operation you are solving for to get to your answer</a:t>
            </a:r>
            <a:r>
              <a:rPr lang="en-US" sz="2400" dirty="0"/>
              <a:t> </a:t>
            </a:r>
            <a:r>
              <a:rPr lang="en-US" sz="2400" dirty="0" smtClean="0"/>
              <a:t>using the manipulative.</a:t>
            </a:r>
          </a:p>
        </p:txBody>
      </p:sp>
    </p:spTree>
    <p:extLst>
      <p:ext uri="{BB962C8B-B14F-4D97-AF65-F5344CB8AC3E}">
        <p14:creationId xmlns:p14="http://schemas.microsoft.com/office/powerpoint/2010/main" val="355238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165</TotalTime>
  <Words>498</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Perspective</vt:lpstr>
      <vt:lpstr>Having Fun With Integer Operations</vt:lpstr>
      <vt:lpstr>Teaching Integer Operations</vt:lpstr>
      <vt:lpstr>The Vertical Number Line</vt:lpstr>
      <vt:lpstr> The Hot Air Balloon</vt:lpstr>
      <vt:lpstr>The Hot air balloon contd. </vt:lpstr>
      <vt:lpstr>How the process works</vt:lpstr>
      <vt:lpstr>Seeing the Process in Action</vt:lpstr>
      <vt:lpstr>Another visual way to solve integer operations</vt:lpstr>
    </vt:vector>
  </TitlesOfParts>
  <Company>SUNY Fredonia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Having Fun With Integer Operations</dc:title>
  <dc:creator>SUNY Fredonia</dc:creator>
  <cp:lastModifiedBy>SUNY Fredonia</cp:lastModifiedBy>
  <cp:revision>21</cp:revision>
  <cp:lastPrinted>2011-10-25T15:36:28Z</cp:lastPrinted>
  <dcterms:created xsi:type="dcterms:W3CDTF">2011-10-24T18:14:11Z</dcterms:created>
  <dcterms:modified xsi:type="dcterms:W3CDTF">2011-12-06T20:36:39Z</dcterms:modified>
</cp:coreProperties>
</file>