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31089600" cy="20116800"/>
  <p:notesSz cx="19302413" cy="30275213"/>
  <p:defaultTextStyle>
    <a:defPPr>
      <a:defRPr lang="en-US"/>
    </a:defPPr>
    <a:lvl1pPr marL="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1pPr>
    <a:lvl2pPr marL="141078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2pPr>
    <a:lvl3pPr marL="282156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3pPr>
    <a:lvl4pPr marL="423234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4pPr>
    <a:lvl5pPr marL="5643128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5pPr>
    <a:lvl6pPr marL="7053910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6pPr>
    <a:lvl7pPr marL="8464692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7pPr>
    <a:lvl8pPr marL="9875474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8pPr>
    <a:lvl9pPr marL="11286256" algn="l" defTabSz="2821564" rtl="0" eaLnBrk="1" latinLnBrk="0" hangingPunct="1">
      <a:defRPr sz="5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15" d="100"/>
          <a:sy n="15" d="100"/>
        </p:scale>
        <p:origin x="-198" y="-1494"/>
      </p:cViewPr>
      <p:guideLst>
        <p:guide orient="horz" pos="6336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20" y="6249253"/>
            <a:ext cx="26426160" cy="431207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440" y="11399520"/>
            <a:ext cx="21762720" cy="5140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107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215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2323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6431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0539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4646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98754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75B1-4AAF-49EF-848C-6DBD48298EA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4669-1C66-402D-A748-738E99752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80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75B1-4AAF-49EF-848C-6DBD48298EA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4669-1C66-402D-A748-738E99752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75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2539960" y="805611"/>
            <a:ext cx="6995160" cy="171644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54480" y="805611"/>
            <a:ext cx="20467320" cy="1716447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75B1-4AAF-49EF-848C-6DBD48298EA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4669-1C66-402D-A748-738E99752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529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75B1-4AAF-49EF-848C-6DBD48298EA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4669-1C66-402D-A748-738E99752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933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5" y="12926908"/>
            <a:ext cx="26426160" cy="3995420"/>
          </a:xfrm>
        </p:spPr>
        <p:txBody>
          <a:bodyPr anchor="t"/>
          <a:lstStyle>
            <a:lvl1pPr algn="l">
              <a:defRPr sz="123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5" y="8526360"/>
            <a:ext cx="26426160" cy="4400549"/>
          </a:xfrm>
        </p:spPr>
        <p:txBody>
          <a:bodyPr anchor="b"/>
          <a:lstStyle>
            <a:lvl1pPr marL="0" indent="0">
              <a:buNone/>
              <a:defRPr sz="6200">
                <a:solidFill>
                  <a:schemeClr val="tx1">
                    <a:tint val="75000"/>
                  </a:schemeClr>
                </a:solidFill>
              </a:defRPr>
            </a:lvl1pPr>
            <a:lvl2pPr marL="1410782" indent="0">
              <a:buNone/>
              <a:defRPr sz="5600">
                <a:solidFill>
                  <a:schemeClr val="tx1">
                    <a:tint val="75000"/>
                  </a:schemeClr>
                </a:solidFill>
              </a:defRPr>
            </a:lvl2pPr>
            <a:lvl3pPr marL="2821564" indent="0">
              <a:buNone/>
              <a:defRPr sz="4900">
                <a:solidFill>
                  <a:schemeClr val="tx1">
                    <a:tint val="75000"/>
                  </a:schemeClr>
                </a:solidFill>
              </a:defRPr>
            </a:lvl3pPr>
            <a:lvl4pPr marL="423234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64312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0539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464692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9875474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28625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75B1-4AAF-49EF-848C-6DBD48298EA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4669-1C66-402D-A748-738E99752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70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54480" y="4693922"/>
            <a:ext cx="13731240" cy="13276158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03880" y="4693922"/>
            <a:ext cx="13731240" cy="13276158"/>
          </a:xfrm>
        </p:spPr>
        <p:txBody>
          <a:bodyPr/>
          <a:lstStyle>
            <a:lvl1pPr>
              <a:defRPr sz="8600"/>
            </a:lvl1pPr>
            <a:lvl2pPr>
              <a:defRPr sz="7400"/>
            </a:lvl2pPr>
            <a:lvl3pPr>
              <a:defRPr sz="6200"/>
            </a:lvl3pPr>
            <a:lvl4pPr>
              <a:defRPr sz="5600"/>
            </a:lvl4pPr>
            <a:lvl5pPr>
              <a:defRPr sz="5600"/>
            </a:lvl5pPr>
            <a:lvl6pPr>
              <a:defRPr sz="5600"/>
            </a:lvl6pPr>
            <a:lvl7pPr>
              <a:defRPr sz="5600"/>
            </a:lvl7pPr>
            <a:lvl8pPr>
              <a:defRPr sz="5600"/>
            </a:lvl8pPr>
            <a:lvl9pPr>
              <a:defRPr sz="5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75B1-4AAF-49EF-848C-6DBD48298EA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4669-1C66-402D-A748-738E99752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269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4503004"/>
            <a:ext cx="13736640" cy="1876635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80" y="6379639"/>
            <a:ext cx="13736640" cy="11590445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087" y="4503004"/>
            <a:ext cx="13742035" cy="1876635"/>
          </a:xfrm>
        </p:spPr>
        <p:txBody>
          <a:bodyPr anchor="b"/>
          <a:lstStyle>
            <a:lvl1pPr marL="0" indent="0">
              <a:buNone/>
              <a:defRPr sz="7400" b="1"/>
            </a:lvl1pPr>
            <a:lvl2pPr marL="1410782" indent="0">
              <a:buNone/>
              <a:defRPr sz="6200" b="1"/>
            </a:lvl2pPr>
            <a:lvl3pPr marL="2821564" indent="0">
              <a:buNone/>
              <a:defRPr sz="5600" b="1"/>
            </a:lvl3pPr>
            <a:lvl4pPr marL="4232346" indent="0">
              <a:buNone/>
              <a:defRPr sz="4900" b="1"/>
            </a:lvl4pPr>
            <a:lvl5pPr marL="5643128" indent="0">
              <a:buNone/>
              <a:defRPr sz="4900" b="1"/>
            </a:lvl5pPr>
            <a:lvl6pPr marL="7053910" indent="0">
              <a:buNone/>
              <a:defRPr sz="4900" b="1"/>
            </a:lvl6pPr>
            <a:lvl7pPr marL="8464692" indent="0">
              <a:buNone/>
              <a:defRPr sz="4900" b="1"/>
            </a:lvl7pPr>
            <a:lvl8pPr marL="9875474" indent="0">
              <a:buNone/>
              <a:defRPr sz="4900" b="1"/>
            </a:lvl8pPr>
            <a:lvl9pPr marL="11286256" indent="0">
              <a:buNone/>
              <a:defRPr sz="49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087" y="6379639"/>
            <a:ext cx="13742035" cy="11590445"/>
          </a:xfrm>
        </p:spPr>
        <p:txBody>
          <a:bodyPr/>
          <a:lstStyle>
            <a:lvl1pPr>
              <a:defRPr sz="7400"/>
            </a:lvl1pPr>
            <a:lvl2pPr>
              <a:defRPr sz="6200"/>
            </a:lvl2pPr>
            <a:lvl3pPr>
              <a:defRPr sz="5600"/>
            </a:lvl3pPr>
            <a:lvl4pPr>
              <a:defRPr sz="4900"/>
            </a:lvl4pPr>
            <a:lvl5pPr>
              <a:defRPr sz="4900"/>
            </a:lvl5pPr>
            <a:lvl6pPr>
              <a:defRPr sz="4900"/>
            </a:lvl6pPr>
            <a:lvl7pPr>
              <a:defRPr sz="4900"/>
            </a:lvl7pPr>
            <a:lvl8pPr>
              <a:defRPr sz="4900"/>
            </a:lvl8pPr>
            <a:lvl9pPr>
              <a:defRPr sz="4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75B1-4AAF-49EF-848C-6DBD48298EA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4669-1C66-402D-A748-738E99752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322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75B1-4AAF-49EF-848C-6DBD48298EA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4669-1C66-402D-A748-738E99752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5968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75B1-4AAF-49EF-848C-6DBD48298EA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4669-1C66-402D-A748-738E99752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93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3" y="800947"/>
            <a:ext cx="10228265" cy="3408680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170" y="800954"/>
            <a:ext cx="17379950" cy="17169131"/>
          </a:xfrm>
        </p:spPr>
        <p:txBody>
          <a:bodyPr/>
          <a:lstStyle>
            <a:lvl1pPr>
              <a:defRPr sz="9900"/>
            </a:lvl1pPr>
            <a:lvl2pPr>
              <a:defRPr sz="8600"/>
            </a:lvl2pPr>
            <a:lvl3pPr>
              <a:defRPr sz="7400"/>
            </a:lvl3pPr>
            <a:lvl4pPr>
              <a:defRPr sz="6200"/>
            </a:lvl4pPr>
            <a:lvl5pPr>
              <a:defRPr sz="6200"/>
            </a:lvl5pPr>
            <a:lvl6pPr>
              <a:defRPr sz="6200"/>
            </a:lvl6pPr>
            <a:lvl7pPr>
              <a:defRPr sz="6200"/>
            </a:lvl7pPr>
            <a:lvl8pPr>
              <a:defRPr sz="6200"/>
            </a:lvl8pPr>
            <a:lvl9pPr>
              <a:defRPr sz="6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3" y="4209634"/>
            <a:ext cx="10228265" cy="13760451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75B1-4AAF-49EF-848C-6DBD48298EA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4669-1C66-402D-A748-738E99752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4951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780" y="14081766"/>
            <a:ext cx="18653760" cy="1662431"/>
          </a:xfrm>
        </p:spPr>
        <p:txBody>
          <a:bodyPr anchor="b"/>
          <a:lstStyle>
            <a:lvl1pPr algn="l">
              <a:defRPr sz="6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780" y="1797473"/>
            <a:ext cx="18653760" cy="12070080"/>
          </a:xfrm>
        </p:spPr>
        <p:txBody>
          <a:bodyPr/>
          <a:lstStyle>
            <a:lvl1pPr marL="0" indent="0">
              <a:buNone/>
              <a:defRPr sz="9900"/>
            </a:lvl1pPr>
            <a:lvl2pPr marL="1410782" indent="0">
              <a:buNone/>
              <a:defRPr sz="8600"/>
            </a:lvl2pPr>
            <a:lvl3pPr marL="2821564" indent="0">
              <a:buNone/>
              <a:defRPr sz="7400"/>
            </a:lvl3pPr>
            <a:lvl4pPr marL="4232346" indent="0">
              <a:buNone/>
              <a:defRPr sz="6200"/>
            </a:lvl4pPr>
            <a:lvl5pPr marL="5643128" indent="0">
              <a:buNone/>
              <a:defRPr sz="6200"/>
            </a:lvl5pPr>
            <a:lvl6pPr marL="7053910" indent="0">
              <a:buNone/>
              <a:defRPr sz="6200"/>
            </a:lvl6pPr>
            <a:lvl7pPr marL="8464692" indent="0">
              <a:buNone/>
              <a:defRPr sz="6200"/>
            </a:lvl7pPr>
            <a:lvl8pPr marL="9875474" indent="0">
              <a:buNone/>
              <a:defRPr sz="6200"/>
            </a:lvl8pPr>
            <a:lvl9pPr marL="11286256" indent="0">
              <a:buNone/>
              <a:defRPr sz="6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780" y="15744197"/>
            <a:ext cx="18653760" cy="2360929"/>
          </a:xfrm>
        </p:spPr>
        <p:txBody>
          <a:bodyPr/>
          <a:lstStyle>
            <a:lvl1pPr marL="0" indent="0">
              <a:buNone/>
              <a:defRPr sz="4300"/>
            </a:lvl1pPr>
            <a:lvl2pPr marL="1410782" indent="0">
              <a:buNone/>
              <a:defRPr sz="3700"/>
            </a:lvl2pPr>
            <a:lvl3pPr marL="2821564" indent="0">
              <a:buNone/>
              <a:defRPr sz="3100"/>
            </a:lvl3pPr>
            <a:lvl4pPr marL="4232346" indent="0">
              <a:buNone/>
              <a:defRPr sz="2800"/>
            </a:lvl4pPr>
            <a:lvl5pPr marL="5643128" indent="0">
              <a:buNone/>
              <a:defRPr sz="2800"/>
            </a:lvl5pPr>
            <a:lvl6pPr marL="7053910" indent="0">
              <a:buNone/>
              <a:defRPr sz="2800"/>
            </a:lvl6pPr>
            <a:lvl7pPr marL="8464692" indent="0">
              <a:buNone/>
              <a:defRPr sz="2800"/>
            </a:lvl7pPr>
            <a:lvl8pPr marL="9875474" indent="0">
              <a:buNone/>
              <a:defRPr sz="2800"/>
            </a:lvl8pPr>
            <a:lvl9pPr marL="11286256" indent="0">
              <a:buNone/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575B1-4AAF-49EF-848C-6DBD48298EA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D4669-1C66-402D-A748-738E99752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07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0" y="805605"/>
            <a:ext cx="27980640" cy="3352800"/>
          </a:xfrm>
          <a:prstGeom prst="rect">
            <a:avLst/>
          </a:prstGeom>
        </p:spPr>
        <p:txBody>
          <a:bodyPr vert="horz" lIns="282156" tIns="141078" rIns="282156" bIns="14107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4693922"/>
            <a:ext cx="27980640" cy="13276158"/>
          </a:xfrm>
          <a:prstGeom prst="rect">
            <a:avLst/>
          </a:prstGeom>
        </p:spPr>
        <p:txBody>
          <a:bodyPr vert="horz" lIns="282156" tIns="141078" rIns="282156" bIns="14107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" y="18645301"/>
            <a:ext cx="7254240" cy="1071033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575B1-4AAF-49EF-848C-6DBD48298EA9}" type="datetimeFigureOut">
              <a:rPr lang="en-US" smtClean="0"/>
              <a:pPr/>
              <a:t>12/6/2011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22280" y="18645301"/>
            <a:ext cx="9845040" cy="1071033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80880" y="18645301"/>
            <a:ext cx="7254240" cy="1071033"/>
          </a:xfrm>
          <a:prstGeom prst="rect">
            <a:avLst/>
          </a:prstGeom>
        </p:spPr>
        <p:txBody>
          <a:bodyPr vert="horz" lIns="282156" tIns="141078" rIns="282156" bIns="141078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D4669-1C66-402D-A748-738E99752B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6444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21564" rtl="0" eaLnBrk="1" latinLnBrk="0" hangingPunct="1">
        <a:spcBef>
          <a:spcPct val="0"/>
        </a:spcBef>
        <a:buNone/>
        <a:defRPr sz="1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58087" indent="-1058087" algn="l" defTabSz="2821564" rtl="0" eaLnBrk="1" latinLnBrk="0" hangingPunct="1">
        <a:spcBef>
          <a:spcPct val="20000"/>
        </a:spcBef>
        <a:buFont typeface="Arial" pitchFamily="34" charset="0"/>
        <a:buChar char="•"/>
        <a:defRPr sz="9900" kern="1200">
          <a:solidFill>
            <a:schemeClr val="tx1"/>
          </a:solidFill>
          <a:latin typeface="+mn-lt"/>
          <a:ea typeface="+mn-ea"/>
          <a:cs typeface="+mn-cs"/>
        </a:defRPr>
      </a:lvl1pPr>
      <a:lvl2pPr marL="2292521" indent="-881739" algn="l" defTabSz="2821564" rtl="0" eaLnBrk="1" latinLnBrk="0" hangingPunct="1">
        <a:spcBef>
          <a:spcPct val="20000"/>
        </a:spcBef>
        <a:buFont typeface="Arial" pitchFamily="34" charset="0"/>
        <a:buChar char="–"/>
        <a:defRPr sz="8600" kern="1200">
          <a:solidFill>
            <a:schemeClr val="tx1"/>
          </a:solidFill>
          <a:latin typeface="+mn-lt"/>
          <a:ea typeface="+mn-ea"/>
          <a:cs typeface="+mn-cs"/>
        </a:defRPr>
      </a:lvl2pPr>
      <a:lvl3pPr marL="3526955" indent="-705391" algn="l" defTabSz="2821564" rtl="0" eaLnBrk="1" latinLnBrk="0" hangingPunct="1">
        <a:spcBef>
          <a:spcPct val="20000"/>
        </a:spcBef>
        <a:buFont typeface="Arial" pitchFamily="34" charset="0"/>
        <a:buChar char="•"/>
        <a:defRPr sz="7400" kern="1200">
          <a:solidFill>
            <a:schemeClr val="tx1"/>
          </a:solidFill>
          <a:latin typeface="+mn-lt"/>
          <a:ea typeface="+mn-ea"/>
          <a:cs typeface="+mn-cs"/>
        </a:defRPr>
      </a:lvl3pPr>
      <a:lvl4pPr marL="4937737" indent="-705391" algn="l" defTabSz="2821564" rtl="0" eaLnBrk="1" latinLnBrk="0" hangingPunct="1">
        <a:spcBef>
          <a:spcPct val="20000"/>
        </a:spcBef>
        <a:buFont typeface="Arial" pitchFamily="34" charset="0"/>
        <a:buChar char="–"/>
        <a:defRPr sz="6200" kern="1200">
          <a:solidFill>
            <a:schemeClr val="tx1"/>
          </a:solidFill>
          <a:latin typeface="+mn-lt"/>
          <a:ea typeface="+mn-ea"/>
          <a:cs typeface="+mn-cs"/>
        </a:defRPr>
      </a:lvl4pPr>
      <a:lvl5pPr marL="6348519" indent="-705391" algn="l" defTabSz="2821564" rtl="0" eaLnBrk="1" latinLnBrk="0" hangingPunct="1">
        <a:spcBef>
          <a:spcPct val="20000"/>
        </a:spcBef>
        <a:buFont typeface="Arial" pitchFamily="34" charset="0"/>
        <a:buChar char="»"/>
        <a:defRPr sz="6200" kern="1200">
          <a:solidFill>
            <a:schemeClr val="tx1"/>
          </a:solidFill>
          <a:latin typeface="+mn-lt"/>
          <a:ea typeface="+mn-ea"/>
          <a:cs typeface="+mn-cs"/>
        </a:defRPr>
      </a:lvl5pPr>
      <a:lvl6pPr marL="7759301" indent="-705391" algn="l" defTabSz="2821564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6pPr>
      <a:lvl7pPr marL="9170083" indent="-705391" algn="l" defTabSz="2821564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7pPr>
      <a:lvl8pPr marL="10580865" indent="-705391" algn="l" defTabSz="2821564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8pPr>
      <a:lvl9pPr marL="11991647" indent="-705391" algn="l" defTabSz="2821564" rtl="0" eaLnBrk="1" latinLnBrk="0" hangingPunct="1">
        <a:spcBef>
          <a:spcPct val="20000"/>
        </a:spcBef>
        <a:buFont typeface="Arial" pitchFamily="34" charset="0"/>
        <a:buChar char="•"/>
        <a:defRPr sz="6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41078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2pPr>
      <a:lvl3pPr marL="282156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3pPr>
      <a:lvl4pPr marL="423234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4pPr>
      <a:lvl5pPr marL="5643128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5pPr>
      <a:lvl6pPr marL="7053910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6pPr>
      <a:lvl7pPr marL="8464692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7pPr>
      <a:lvl8pPr marL="9875474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8pPr>
      <a:lvl9pPr marL="11286256" algn="l" defTabSz="2821564" rtl="0" eaLnBrk="1" latinLnBrk="0" hangingPunct="1">
        <a:defRPr sz="5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6" y="212543"/>
            <a:ext cx="6153150" cy="27749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58624" y="180216"/>
            <a:ext cx="3886200" cy="32969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80313" y="18276485"/>
            <a:ext cx="5306088" cy="1516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282156" tIns="141078" rIns="282156" bIns="141078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Stephen Kirsch</a:t>
            </a:r>
          </a:p>
          <a:p>
            <a:r>
              <a:rPr lang="en-US" sz="4000" dirty="0" err="1" smtClean="0">
                <a:latin typeface="Berlin Sans FB" pitchFamily="34" charset="0"/>
              </a:rPr>
              <a:t>SKirsch</a:t>
            </a:r>
            <a:r>
              <a:rPr lang="en-US" sz="4000" dirty="0" smtClean="0">
                <a:latin typeface="Berlin Sans FB" pitchFamily="34" charset="0"/>
              </a:rPr>
              <a:t> @fredonia.edu</a:t>
            </a:r>
            <a:endParaRPr lang="en-US" sz="4000" dirty="0">
              <a:latin typeface="Berlin Sans FB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0313" y="16297162"/>
            <a:ext cx="5279445" cy="15160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lIns="282156" tIns="141078" rIns="282156" bIns="141078" rtlCol="0">
            <a:spAutoFit/>
          </a:bodyPr>
          <a:lstStyle/>
          <a:p>
            <a:r>
              <a:rPr lang="en-US" sz="4000" dirty="0" smtClean="0">
                <a:latin typeface="Berlin Sans FB" pitchFamily="34" charset="0"/>
              </a:rPr>
              <a:t>Sherri Maine</a:t>
            </a:r>
          </a:p>
          <a:p>
            <a:r>
              <a:rPr lang="en-US" sz="4000" dirty="0" err="1" smtClean="0">
                <a:latin typeface="Berlin Sans FB" pitchFamily="34" charset="0"/>
              </a:rPr>
              <a:t>SMaine</a:t>
            </a:r>
            <a:r>
              <a:rPr lang="en-US" sz="4000" dirty="0" smtClean="0">
                <a:latin typeface="Berlin Sans FB" pitchFamily="34" charset="0"/>
              </a:rPr>
              <a:t> @fredonia.edu</a:t>
            </a:r>
            <a:endParaRPr lang="en-US" sz="4000" dirty="0">
              <a:latin typeface="Berlin Sans FB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8016672" y="471202"/>
            <a:ext cx="18135600" cy="2685569"/>
          </a:xfrm>
          <a:prstGeom prst="rect">
            <a:avLst/>
          </a:prstGeom>
          <a:noFill/>
        </p:spPr>
        <p:txBody>
          <a:bodyPr wrap="square" lIns="282156" tIns="141078" rIns="282156" bIns="141078">
            <a:spAutoFit/>
          </a:bodyPr>
          <a:lstStyle/>
          <a:p>
            <a:pPr algn="ctr"/>
            <a:r>
              <a:rPr lang="en-US" sz="15600" u="sng" dirty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  <a:latin typeface="Berlin Sans FB" pitchFamily="34" charset="0"/>
              </a:rPr>
              <a:t>The Stolen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 Box 11"/>
              <p:cNvSpPr txBox="1"/>
              <p:nvPr/>
            </p:nvSpPr>
            <p:spPr>
              <a:xfrm>
                <a:off x="16020494" y="8496166"/>
                <a:ext cx="11181130" cy="3799840"/>
              </a:xfrm>
              <a:prstGeom prst="rect">
                <a:avLst/>
              </a:prstGeom>
              <a:solidFill>
                <a:srgbClr val="00B0F0"/>
              </a:solidFill>
              <a:ln w="6350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282156" tIns="141078" rIns="282156" bIns="141078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3086"/>
                  </a:spcAft>
                </a:pPr>
                <a:r>
                  <a:rPr lang="en-US" sz="4800" u="sng" dirty="0" smtClean="0">
                    <a:solidFill>
                      <a:srgbClr val="FFFFFF"/>
                    </a:solidFill>
                    <a:latin typeface="Berlin Sans FB"/>
                    <a:ea typeface="Times New Roman"/>
                    <a:cs typeface="Times New Roman"/>
                  </a:rPr>
                  <a:t>The Folding Proof!</a:t>
                </a:r>
                <a:endParaRPr lang="en-US" sz="4800" u="sng" dirty="0"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3086"/>
                  </a:spcAft>
                </a:pPr>
                <a:r>
                  <a:rPr lang="en-US" sz="3400" dirty="0">
                    <a:solidFill>
                      <a:srgbClr val="FFFFFF"/>
                    </a:solidFill>
                    <a:latin typeface="Berlin Sans FB"/>
                    <a:ea typeface="Calibri"/>
                    <a:cs typeface="Times New Roman"/>
                  </a:rPr>
                  <a:t>How do we use the paper to </a:t>
                </a:r>
                <a:r>
                  <a:rPr lang="en-US" sz="3400" dirty="0" smtClean="0">
                    <a:solidFill>
                      <a:srgbClr val="FFFFFF"/>
                    </a:solidFill>
                    <a:latin typeface="Berlin Sans FB"/>
                    <a:ea typeface="Calibri"/>
                    <a:cs typeface="Times New Roman"/>
                  </a:rPr>
                  <a:t>show </a:t>
                </a:r>
                <a:r>
                  <a:rPr lang="en-US" sz="3400" dirty="0">
                    <a:solidFill>
                      <a:srgbClr val="FFFFFF"/>
                    </a:solidFill>
                    <a:latin typeface="Berlin Sans FB"/>
                    <a:ea typeface="Calibri"/>
                    <a:cs typeface="Times New Roman"/>
                  </a:rPr>
                  <a:t>that the Pythagorean Theorem is true?  We want to physically see that: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400" i="1">
                            <a:solidFill>
                              <a:srgbClr val="FFFFFF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400" i="1">
                            <a:solidFill>
                              <a:srgbClr val="FFFFFF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𝑎</m:t>
                        </m:r>
                      </m:e>
                      <m:sup>
                        <m:r>
                          <a:rPr lang="en-US" sz="3400" i="1">
                            <a:solidFill>
                              <a:srgbClr val="FFFFFF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sz="3400" i="1">
                        <a:solidFill>
                          <a:srgbClr val="FFFFFF"/>
                        </a:solidFill>
                        <a:latin typeface="Cambria Math"/>
                        <a:ea typeface="Calibri"/>
                        <a:cs typeface="Times New Roman"/>
                      </a:rPr>
                      <m:t>+</m:t>
                    </m:r>
                    <m:sSup>
                      <m:sSupPr>
                        <m:ctrlPr>
                          <a:rPr lang="en-US" sz="3400" i="1">
                            <a:solidFill>
                              <a:srgbClr val="FFFFFF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400" i="1">
                            <a:solidFill>
                              <a:srgbClr val="FFFFFF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𝑏</m:t>
                        </m:r>
                      </m:e>
                      <m:sup>
                        <m:r>
                          <a:rPr lang="en-US" sz="3400" i="1">
                            <a:solidFill>
                              <a:srgbClr val="FFFFFF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sz="3400" i="1">
                        <a:solidFill>
                          <a:srgbClr val="FFFFFF"/>
                        </a:solidFill>
                        <a:latin typeface="Cambria Math"/>
                        <a:ea typeface="Calibri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sz="3400" i="1">
                            <a:solidFill>
                              <a:srgbClr val="FFFFFF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400" i="1">
                            <a:solidFill>
                              <a:srgbClr val="FFFFFF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𝑐</m:t>
                        </m:r>
                      </m:e>
                      <m:sup>
                        <m:r>
                          <a:rPr lang="en-US" sz="3400" i="1">
                            <a:solidFill>
                              <a:srgbClr val="FFFFFF"/>
                            </a:solidFill>
                            <a:latin typeface="Cambria Math"/>
                            <a:ea typeface="Calibri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endParaRPr lang="en-US" sz="3400" dirty="0">
                  <a:ea typeface="Calibri"/>
                  <a:cs typeface="Times New Roman"/>
                </a:endParaRPr>
              </a:p>
              <a:p>
                <a:pPr>
                  <a:lnSpc>
                    <a:spcPct val="115000"/>
                  </a:lnSpc>
                  <a:spcAft>
                    <a:spcPts val="3086"/>
                  </a:spcAft>
                </a:pPr>
                <a:r>
                  <a:rPr lang="en-US" sz="3400" dirty="0">
                    <a:ea typeface="Calibri"/>
                    <a:cs typeface="Times New Roman"/>
                  </a:rPr>
                  <a:t> </a:t>
                </a:r>
              </a:p>
            </p:txBody>
          </p:sp>
        </mc:Choice>
        <mc:Fallback xmlns="">
          <p:sp>
            <p:nvSpPr>
              <p:cNvPr id="8" name="Text 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021776" y="8496166"/>
                <a:ext cx="11879951" cy="3799840"/>
              </a:xfrm>
              <a:prstGeom prst="rect">
                <a:avLst/>
              </a:prstGeom>
              <a:blipFill rotWithShape="1">
                <a:blip r:embed="rId4" cstate="print"/>
                <a:stretch>
                  <a:fillRect/>
                </a:stretch>
              </a:blipFill>
              <a:ln w="6350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/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613" t="32465" r="51904" b="40681"/>
          <a:stretch/>
        </p:blipFill>
        <p:spPr bwMode="auto">
          <a:xfrm>
            <a:off x="16052389" y="11116523"/>
            <a:ext cx="3627120" cy="3065533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10" t="19654" r="42999" b="63156"/>
          <a:stretch/>
        </p:blipFill>
        <p:spPr bwMode="auto">
          <a:xfrm>
            <a:off x="26507339" y="11105786"/>
            <a:ext cx="3503870" cy="30762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4173201" y="14398666"/>
                <a:ext cx="14857223" cy="1269796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txBody>
              <a:bodyPr wrap="square" lIns="282156" tIns="141078" rIns="282156" bIns="141078">
                <a:spAutoFit/>
              </a:bodyPr>
              <a:lstStyle/>
              <a:p>
                <a:pPr algn="ctr"/>
                <a:r>
                  <a:rPr lang="en-US" sz="3200" dirty="0">
                    <a:latin typeface="Berlin Sans FB" pitchFamily="34" charset="0"/>
                  </a:rPr>
                  <a:t>Fold the paper so that we only see the area: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latin typeface="Cambria Math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sz="3200" i="1">
                            <a:latin typeface="Cambria Math"/>
                          </a:rPr>
                          <m:t>𝑏</m:t>
                        </m:r>
                      </m:e>
                      <m:sup>
                        <m:r>
                          <a:rPr lang="en-US" sz="3200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latin typeface="Berlin Sans FB" pitchFamily="34" charset="0"/>
                  </a:rPr>
                  <a:t>.  (In order to do this you must make a cut along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 </m:t>
                    </m:r>
                    <m:r>
                      <a:rPr lang="en-US" sz="32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3200" dirty="0">
                    <a:latin typeface="Berlin Sans FB" pitchFamily="34" charset="0"/>
                  </a:rPr>
                  <a:t> for the length of</a:t>
                </a:r>
                <a14:m>
                  <m:oMath xmlns:m="http://schemas.openxmlformats.org/officeDocument/2006/math">
                    <m:r>
                      <a:rPr lang="en-US" sz="3200" i="1">
                        <a:latin typeface="Cambria Math"/>
                      </a:rPr>
                      <m:t> </m:t>
                    </m:r>
                    <m:r>
                      <a:rPr lang="en-US" sz="3200" i="1">
                        <a:latin typeface="Cambria Math"/>
                      </a:rPr>
                      <m:t>𝑎</m:t>
                    </m:r>
                  </m:oMath>
                </a14:m>
                <a:r>
                  <a:rPr lang="en-US" sz="3200" dirty="0">
                    <a:latin typeface="Berlin Sans FB" pitchFamily="34" charset="0"/>
                  </a:rPr>
                  <a:t>).</a:t>
                </a:r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059028" y="14398665"/>
                <a:ext cx="15785799" cy="1325004"/>
              </a:xfrm>
              <a:prstGeom prst="rect">
                <a:avLst/>
              </a:prstGeom>
              <a:blipFill rotWithShape="1">
                <a:blip r:embed="rId7" cstate="print"/>
                <a:stretch>
                  <a:fillRect b="-6849"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15311591" y="3759352"/>
            <a:ext cx="15544800" cy="4401205"/>
          </a:xfrm>
          <a:prstGeom prst="rect">
            <a:avLst/>
          </a:prstGeom>
          <a:ln w="50800">
            <a:solidFill>
              <a:schemeClr val="accent1"/>
            </a:solidFill>
          </a:ln>
        </p:spPr>
        <p:txBody>
          <a:bodyPr>
            <a:spAutoFit/>
          </a:bodyPr>
          <a:lstStyle/>
          <a:p>
            <a:pPr marL="685800" indent="-685800">
              <a:buFont typeface="Wingdings" pitchFamily="2" charset="2"/>
              <a:buChar char="q"/>
            </a:pPr>
            <a:r>
              <a:rPr lang="en-US" sz="4000" dirty="0">
                <a:latin typeface="Berlin Sans FB" pitchFamily="34" charset="0"/>
              </a:rPr>
              <a:t>Pythagoras of Samos was a Greek Mathematician living around 500 </a:t>
            </a:r>
            <a:r>
              <a:rPr lang="en-US" sz="4000" dirty="0" smtClean="0">
                <a:latin typeface="Berlin Sans FB" pitchFamily="34" charset="0"/>
              </a:rPr>
              <a:t>B.C.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en-US" sz="4000" dirty="0" smtClean="0">
                <a:latin typeface="Berlin Sans FB" pitchFamily="34" charset="0"/>
              </a:rPr>
              <a:t>Pythagoras </a:t>
            </a:r>
            <a:r>
              <a:rPr lang="en-US" sz="4000" dirty="0">
                <a:latin typeface="Berlin Sans FB" pitchFamily="34" charset="0"/>
              </a:rPr>
              <a:t>is recorded to have been the first to prove the theorem is true for all right </a:t>
            </a:r>
            <a:r>
              <a:rPr lang="en-US" sz="4000" dirty="0" smtClean="0">
                <a:latin typeface="Berlin Sans FB" pitchFamily="34" charset="0"/>
              </a:rPr>
              <a:t>triangles!</a:t>
            </a:r>
          </a:p>
          <a:p>
            <a:pPr marL="685800" indent="-685800">
              <a:buFont typeface="Wingdings" pitchFamily="2" charset="2"/>
              <a:buChar char="q"/>
            </a:pPr>
            <a:r>
              <a:rPr lang="en-US" sz="4000" dirty="0" smtClean="0">
                <a:latin typeface="Berlin Sans FB" pitchFamily="34" charset="0"/>
              </a:rPr>
              <a:t>HOWEVER</a:t>
            </a:r>
            <a:r>
              <a:rPr lang="en-US" sz="4000" dirty="0">
                <a:latin typeface="Berlin Sans FB" pitchFamily="34" charset="0"/>
              </a:rPr>
              <a:t>!  There is evidence that the Babylonians and Egyptians had been using the formula  500 years before </a:t>
            </a:r>
            <a:r>
              <a:rPr lang="en-US" sz="4000" dirty="0" smtClean="0">
                <a:latin typeface="Berlin Sans FB" pitchFamily="34" charset="0"/>
              </a:rPr>
              <a:t>Pythagoras!   Therefore Pythagoras “STOLE” </a:t>
            </a:r>
            <a:r>
              <a:rPr lang="en-US" sz="4000" dirty="0">
                <a:latin typeface="Berlin Sans FB" pitchFamily="34" charset="0"/>
              </a:rPr>
              <a:t>all the credit</a:t>
            </a:r>
            <a:r>
              <a:rPr lang="en-US" sz="4000" dirty="0" smtClean="0">
                <a:latin typeface="Berlin Sans FB" pitchFamily="34" charset="0"/>
              </a:rPr>
              <a:t>! </a:t>
            </a:r>
            <a:r>
              <a:rPr lang="en-US" sz="4000" dirty="0" smtClean="0">
                <a:latin typeface="Berlin Sans FB" pitchFamily="34" charset="0"/>
                <a:sym typeface="Wingdings" pitchFamily="2" charset="2"/>
              </a:rPr>
              <a:t></a:t>
            </a:r>
            <a:endParaRPr lang="en-US" sz="4000" dirty="0">
              <a:latin typeface="Berlin Sans FB" pitchFamily="34" charset="0"/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150236" y="3218662"/>
            <a:ext cx="14630778" cy="2644398"/>
          </a:xfrm>
          <a:prstGeom prst="rect">
            <a:avLst/>
          </a:prstGeom>
          <a:solidFill>
            <a:srgbClr val="00B050"/>
          </a:solidFill>
          <a:ln w="15875">
            <a:solidFill>
              <a:schemeClr val="tx1"/>
            </a:solidFill>
          </a:ln>
          <a:extLst/>
        </p:spPr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 rot="0" vert="horz" wrap="square" lIns="91440" tIns="91440" rIns="91440" bIns="91440" anchor="ctr" anchorCtr="0" upright="1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600"/>
              </a:spcAft>
            </a:pPr>
            <a:r>
              <a:rPr lang="en-US" sz="4800" b="1" u="sng" kern="0" dirty="0">
                <a:effectLst/>
                <a:latin typeface="56"/>
                <a:ea typeface="Times New Roman"/>
                <a:cs typeface="Times New Roman"/>
              </a:rPr>
              <a:t>Cut Out Proof! </a:t>
            </a: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400" dirty="0">
                <a:effectLst/>
                <a:latin typeface="Berlin Sans FB"/>
                <a:ea typeface="Calibri"/>
                <a:cs typeface="Times New Roman"/>
              </a:rPr>
              <a:t>Fun, hands-on activity that provides a concrete way to prove </a:t>
            </a:r>
            <a:endParaRPr lang="en-US" sz="3400" dirty="0" smtClean="0">
              <a:effectLst/>
              <a:latin typeface="Berlin Sans FB"/>
              <a:ea typeface="Calibri"/>
              <a:cs typeface="Times New Roman"/>
            </a:endParaRPr>
          </a:p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400" dirty="0" smtClean="0">
                <a:effectLst/>
                <a:latin typeface="Berlin Sans FB"/>
                <a:ea typeface="Calibri"/>
                <a:cs typeface="Times New Roman"/>
              </a:rPr>
              <a:t>Pythagorean </a:t>
            </a:r>
            <a:r>
              <a:rPr lang="en-US" sz="3400" dirty="0">
                <a:effectLst/>
                <a:latin typeface="Berlin Sans FB"/>
                <a:ea typeface="Calibri"/>
                <a:cs typeface="Times New Roman"/>
              </a:rPr>
              <a:t>Theorem</a:t>
            </a:r>
            <a:endParaRPr lang="en-US" sz="3400" dirty="0">
              <a:effectLst/>
              <a:latin typeface="Calibri"/>
              <a:ea typeface="Calibri"/>
              <a:cs typeface="Times New Roman"/>
            </a:endParaRPr>
          </a:p>
          <a:p>
            <a:pPr marL="0" marR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solidFill>
                  <a:srgbClr val="4F81BD"/>
                </a:solidFill>
                <a:effectLst/>
                <a:latin typeface="Calibri"/>
                <a:ea typeface="Calibri"/>
                <a:cs typeface="Times New Roman"/>
              </a:rPr>
              <a:t> </a:t>
            </a:r>
            <a:endParaRPr lang="en-US" sz="1100" dirty="0">
              <a:effectLst/>
              <a:latin typeface="Calibri"/>
              <a:ea typeface="Calibri"/>
              <a:cs typeface="Times New Roman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3" y="6172202"/>
            <a:ext cx="14735175" cy="31524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36" y="9677400"/>
            <a:ext cx="14630778" cy="3409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" name="Picture 20"/>
          <p:cNvPicPr/>
          <p:nvPr/>
        </p:nvPicPr>
        <p:blipFill rotWithShape="1">
          <a:blip r:embed="rId10" cstate="print"/>
          <a:srcRect l="42468" t="36923" r="39423" b="22307"/>
          <a:stretch/>
        </p:blipFill>
        <p:spPr bwMode="auto">
          <a:xfrm>
            <a:off x="8743954" y="13406846"/>
            <a:ext cx="3803853" cy="482223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 Box 153"/>
              <p:cNvSpPr txBox="1"/>
              <p:nvPr/>
            </p:nvSpPr>
            <p:spPr>
              <a:xfrm>
                <a:off x="143578" y="13406847"/>
                <a:ext cx="6953249" cy="2576333"/>
              </a:xfrm>
              <a:prstGeom prst="rect">
                <a:avLst/>
              </a:prstGeom>
              <a:solidFill>
                <a:schemeClr val="lt1"/>
              </a:solidFill>
              <a:ln w="25400">
                <a:solidFill>
                  <a:prstClr val="black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4400" i="1">
                              <a:solidFill>
                                <a:srgbClr val="E81ECB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srgbClr val="00000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∴</m:t>
                          </m:r>
                          <m:r>
                            <a:rPr lang="en-US" sz="4400" i="1">
                              <a:solidFill>
                                <a:srgbClr val="E81ECB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𝑐</m:t>
                          </m:r>
                        </m:e>
                        <m:sup>
                          <m:r>
                            <a:rPr lang="en-US" sz="4400" i="1">
                              <a:solidFill>
                                <a:srgbClr val="E81ECB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en-US" sz="44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sSup>
                        <m:sSupPr>
                          <m:ctrlPr>
                            <a:rPr lang="en-US" sz="4400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𝑎</m:t>
                          </m:r>
                        </m:e>
                        <m:sup>
                          <m:r>
                            <a:rPr lang="en-US" sz="4400" i="1">
                              <a:solidFill>
                                <a:srgbClr val="00B0F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sup>
                      </m:sSup>
                      <m:r>
                        <a:rPr lang="en-US" sz="4400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sSup>
                        <m:sSupPr>
                          <m:ctrlPr>
                            <a:rPr lang="en-US" sz="4400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sSupPr>
                        <m:e>
                          <m:r>
                            <a:rPr lang="en-US" sz="4400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𝑏</m:t>
                          </m:r>
                        </m:e>
                        <m:sup>
                          <m:r>
                            <a:rPr lang="en-US" sz="4400" i="1">
                              <a:solidFill>
                                <a:srgbClr val="00B050"/>
                              </a:solidFill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en-US" sz="4400" dirty="0">
                  <a:effectLst/>
                  <a:ea typeface="Calibri"/>
                  <a:cs typeface="Times New Roman"/>
                </a:endParaRPr>
              </a:p>
              <a:p>
                <a:pPr marL="0" marR="0" algn="ctr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r>
                  <a:rPr lang="en-US" sz="4400" dirty="0">
                    <a:effectLst/>
                    <a:latin typeface="Berlin Sans FB"/>
                    <a:ea typeface="Calibri"/>
                    <a:cs typeface="Times New Roman"/>
                  </a:rPr>
                  <a:t>It is the Pythagorean Theorem</a:t>
                </a:r>
                <a:r>
                  <a:rPr lang="en-US" sz="2000" dirty="0">
                    <a:effectLst/>
                    <a:latin typeface="Berlin Sans FB"/>
                    <a:ea typeface="Calibri"/>
                    <a:cs typeface="Times New Roman"/>
                  </a:rPr>
                  <a:t>!</a:t>
                </a: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2" name="Text Box 15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550" y="13406851"/>
                <a:ext cx="7387828" cy="2576333"/>
              </a:xfrm>
              <a:prstGeom prst="rect">
                <a:avLst/>
              </a:prstGeom>
              <a:blipFill rotWithShape="1">
                <a:blip r:embed="rId11" cstate="print"/>
                <a:stretch>
                  <a:fillRect b="-6557"/>
                </a:stretch>
              </a:blipFill>
              <a:ln w="25400">
                <a:solidFill>
                  <a:prstClr val="black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1018" y="16653180"/>
            <a:ext cx="4136807" cy="27752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 Box 52"/>
              <p:cNvSpPr txBox="1"/>
              <p:nvPr/>
            </p:nvSpPr>
            <p:spPr>
              <a:xfrm>
                <a:off x="18201255" y="16002449"/>
                <a:ext cx="6781507" cy="3810440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:r>
                  <a:rPr lang="en-US" sz="3200" dirty="0" smtClean="0">
                    <a:solidFill>
                      <a:schemeClr val="tx1"/>
                    </a:solidFill>
                    <a:effectLst/>
                    <a:latin typeface="Berlin Sans FB"/>
                    <a:ea typeface="Calibri"/>
                    <a:cs typeface="Times New Roman"/>
                  </a:rPr>
                  <a:t>We know that the red dotted line represented the hypotenuse, </a:t>
                </a:r>
                <a14:m>
                  <m:oMath xmlns:m="http://schemas.openxmlformats.org/officeDocument/2006/math">
                    <m:r>
                      <a:rPr lang="en-US" sz="3200" i="1">
                        <a:solidFill>
                          <a:schemeClr val="tx1"/>
                        </a:solidFill>
                        <a:effectLst/>
                        <a:latin typeface="Cambria Math"/>
                        <a:ea typeface="Calibri"/>
                        <a:cs typeface="Times New Roman"/>
                      </a:rPr>
                      <m:t>𝑐</m:t>
                    </m:r>
                  </m:oMath>
                </a14:m>
                <a:r>
                  <a:rPr lang="en-US" sz="3200" dirty="0">
                    <a:solidFill>
                      <a:schemeClr val="tx1"/>
                    </a:solidFill>
                    <a:effectLst/>
                    <a:latin typeface="Berlin Sans FB"/>
                    <a:ea typeface="Times New Roman"/>
                    <a:cs typeface="Times New Roman"/>
                  </a:rPr>
                  <a:t>.  The red dotted line borders the square found above.  Therefore we have found the area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𝑐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effectLst/>
                    <a:latin typeface="Berlin Sans FB"/>
                    <a:ea typeface="Times New Roman"/>
                    <a:cs typeface="Times New Roman"/>
                  </a:rPr>
                  <a:t>!</a:t>
                </a:r>
                <a:endParaRPr lang="en-US" sz="3200" dirty="0">
                  <a:solidFill>
                    <a:schemeClr val="tx1"/>
                  </a:solidFill>
                  <a:effectLst/>
                  <a:ea typeface="Calibri"/>
                  <a:cs typeface="Times New Roman"/>
                </a:endParaRPr>
              </a:p>
              <a:p>
                <a:pPr algn="ctr">
                  <a:lnSpc>
                    <a:spcPct val="115000"/>
                  </a:lnSpc>
                  <a:spcAft>
                    <a:spcPts val="1000"/>
                  </a:spcAft>
                </a:pPr>
                <a14:m>
                  <m:oMath xmlns:m="http://schemas.openxmlformats.org/officeDocument/2006/math"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𝑎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+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𝑏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  <m:r>
                      <a:rPr lang="en-US" sz="3200" i="1">
                        <a:solidFill>
                          <a:schemeClr val="tx1"/>
                        </a:solidFill>
                        <a:effectLst/>
                        <a:latin typeface="Cambria Math"/>
                        <a:ea typeface="Times New Roman"/>
                        <a:cs typeface="Times New Roman"/>
                      </a:rPr>
                      <m:t>=</m:t>
                    </m:r>
                    <m:sSup>
                      <m:sSupPr>
                        <m:ctrlP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</m:ctrlPr>
                      </m:sSupPr>
                      <m:e>
                        <m: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𝑐</m:t>
                        </m:r>
                      </m:e>
                      <m:sup>
                        <m:r>
                          <a:rPr lang="en-US" sz="3200" i="1">
                            <a:solidFill>
                              <a:schemeClr val="tx1"/>
                            </a:solidFill>
                            <a:effectLst/>
                            <a:latin typeface="Cambria Math"/>
                            <a:ea typeface="Times New Roman"/>
                            <a:cs typeface="Times New Roman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200" dirty="0">
                    <a:solidFill>
                      <a:schemeClr val="tx1"/>
                    </a:solidFill>
                    <a:effectLst/>
                    <a:latin typeface="Berlin Sans FB"/>
                    <a:ea typeface="Times New Roman"/>
                    <a:cs typeface="Times New Roman"/>
                  </a:rPr>
                  <a:t> must be true!</a:t>
                </a:r>
                <a:endParaRPr lang="en-US" sz="3200" dirty="0">
                  <a:solidFill>
                    <a:schemeClr val="tx1"/>
                  </a:solidFill>
                  <a:effectLst/>
                  <a:ea typeface="Calibri"/>
                  <a:cs typeface="Times New Roman"/>
                </a:endParaRPr>
              </a:p>
              <a:p>
                <a:pPr marL="0" marR="0">
                  <a:lnSpc>
                    <a:spcPct val="115000"/>
                  </a:lnSpc>
                  <a:spcBef>
                    <a:spcPts val="0"/>
                  </a:spcBef>
                  <a:spcAft>
                    <a:spcPts val="1000"/>
                  </a:spcAft>
                </a:pPr>
                <a:endParaRPr lang="en-US" sz="1100" dirty="0">
                  <a:effectLst/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24" name="Text Box 5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338836" y="16002449"/>
                <a:ext cx="7205351" cy="3810440"/>
              </a:xfrm>
              <a:prstGeom prst="rect">
                <a:avLst/>
              </a:prstGeom>
              <a:blipFill rotWithShape="1">
                <a:blip r:embed="rId13" cstate="print"/>
                <a:stretch>
                  <a:fillRect t="-1438"/>
                </a:stretch>
              </a:blipFill>
              <a:ln w="6350">
                <a:solidFill>
                  <a:schemeClr val="tx1"/>
                </a:solidFill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036751" y="16297166"/>
            <a:ext cx="3729949" cy="33175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131785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lemental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241</Words>
  <Application>Microsoft Office PowerPoint</Application>
  <PresentationFormat>Custom</PresentationFormat>
  <Paragraphs>20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SUNY Fredonia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SUNY Fredonia</dc:creator>
  <cp:lastModifiedBy>SUNY Fredonia</cp:lastModifiedBy>
  <cp:revision>15</cp:revision>
  <dcterms:created xsi:type="dcterms:W3CDTF">2011-11-29T19:04:05Z</dcterms:created>
  <dcterms:modified xsi:type="dcterms:W3CDTF">2011-12-06T17:28:04Z</dcterms:modified>
</cp:coreProperties>
</file>