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3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59" r:id="rId19"/>
    <p:sldId id="260" r:id="rId20"/>
    <p:sldId id="261" r:id="rId21"/>
    <p:sldId id="275" r:id="rId22"/>
    <p:sldId id="285" r:id="rId23"/>
    <p:sldId id="264" r:id="rId24"/>
    <p:sldId id="283" r:id="rId25"/>
    <p:sldId id="266" r:id="rId26"/>
    <p:sldId id="257" r:id="rId27"/>
    <p:sldId id="284" r:id="rId28"/>
    <p:sldId id="267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r">
              <a:defRPr sz="1200"/>
            </a:lvl1pPr>
          </a:lstStyle>
          <a:p>
            <a:fld id="{D183BBF2-A2E7-4FB6-8976-D2344B291D74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r">
              <a:defRPr sz="1200"/>
            </a:lvl1pPr>
          </a:lstStyle>
          <a:p>
            <a:fld id="{E5EA69BA-BAD7-495C-9C3E-0064A6FE6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r">
              <a:defRPr sz="1200"/>
            </a:lvl1pPr>
          </a:lstStyle>
          <a:p>
            <a:fld id="{E2436215-5925-4544-B47C-684D4911710E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53" tIns="46877" rIns="93753" bIns="468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753" tIns="46877" rIns="93753" bIns="468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r">
              <a:defRPr sz="1200"/>
            </a:lvl1pPr>
          </a:lstStyle>
          <a:p>
            <a:fld id="{424C6A85-EF7A-4C6F-A797-8F9D067AA5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4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volunteer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C6A85-EF7A-4C6F-A797-8F9D067AA5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48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Anyone seen</a:t>
            </a:r>
            <a:r>
              <a:rPr lang="en-US" baseline="0" dirty="0" smtClean="0"/>
              <a:t> this trick? Don’t remember it? Look for a pattern while I do it with someone else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C6A85-EF7A-4C6F-A797-8F9D067AA5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33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Fan out cards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C6A85-EF7A-4C6F-A797-8F9D067AA5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06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Mabra pulls bunny ears out of her hat!!! </a:t>
            </a:r>
            <a:r>
              <a:rPr lang="en-US" dirty="0" err="1" smtClean="0"/>
              <a:t>Ahhhhh</a:t>
            </a:r>
            <a:r>
              <a:rPr lang="en-US" dirty="0" smtClean="0"/>
              <a:t> CRAZY! ..</a:t>
            </a:r>
            <a:r>
              <a:rPr lang="en-US" dirty="0" err="1" smtClean="0"/>
              <a:t>tehehe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C6A85-EF7A-4C6F-A797-8F9D067AA57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944F-C05B-4740-BB2E-C9271BE5112A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F47-0D7E-4AEB-9651-337E061B9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944F-C05B-4740-BB2E-C9271BE5112A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F47-0D7E-4AEB-9651-337E061B9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944F-C05B-4740-BB2E-C9271BE5112A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F47-0D7E-4AEB-9651-337E061B9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944F-C05B-4740-BB2E-C9271BE5112A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F47-0D7E-4AEB-9651-337E061B9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944F-C05B-4740-BB2E-C9271BE5112A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208CF47-0D7E-4AEB-9651-337E061B9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944F-C05B-4740-BB2E-C9271BE5112A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F47-0D7E-4AEB-9651-337E061B9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944F-C05B-4740-BB2E-C9271BE5112A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F47-0D7E-4AEB-9651-337E061B9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944F-C05B-4740-BB2E-C9271BE5112A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F47-0D7E-4AEB-9651-337E061B9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944F-C05B-4740-BB2E-C9271BE5112A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F47-0D7E-4AEB-9651-337E061B9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944F-C05B-4740-BB2E-C9271BE5112A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F47-0D7E-4AEB-9651-337E061B9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944F-C05B-4740-BB2E-C9271BE5112A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F47-0D7E-4AEB-9651-337E061B9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F64944F-C05B-4740-BB2E-C9271BE5112A}" type="datetimeFigureOut">
              <a:rPr lang="en-US" smtClean="0"/>
              <a:pPr/>
              <a:t>11/9/2011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08CF47-0D7E-4AEB-9651-337E061B9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jross@fredonia.edu" TargetMode="External"/><Relationship Id="rId2" Type="http://schemas.openxmlformats.org/officeDocument/2006/relationships/hyperlink" Target="mailto:mkarpie@fredonia.edu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971800"/>
            <a:ext cx="702989" cy="127127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-20000"/>
          </a:blip>
          <a:srcRect/>
          <a:stretch>
            <a:fillRect/>
          </a:stretch>
        </p:blipFill>
        <p:spPr bwMode="auto">
          <a:xfrm>
            <a:off x="3352800" y="2667000"/>
            <a:ext cx="2143125" cy="21431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229600" cy="18288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C00"/>
                </a:solidFill>
              </a:rPr>
              <a:t>Mathematician </a:t>
            </a:r>
            <a:br>
              <a:rPr lang="en-US" dirty="0" smtClean="0">
                <a:solidFill>
                  <a:srgbClr val="FFCC00"/>
                </a:solidFill>
              </a:rPr>
            </a:br>
            <a:r>
              <a:rPr lang="en-US" dirty="0" smtClean="0">
                <a:solidFill>
                  <a:srgbClr val="FFCC00"/>
                </a:solidFill>
              </a:rPr>
              <a:t>Or </a:t>
            </a:r>
            <a:br>
              <a:rPr lang="en-US" dirty="0" smtClean="0">
                <a:solidFill>
                  <a:srgbClr val="FFCC00"/>
                </a:solidFill>
              </a:rPr>
            </a:br>
            <a:r>
              <a:rPr lang="en-US" dirty="0" smtClean="0">
                <a:solidFill>
                  <a:srgbClr val="FFCC00"/>
                </a:solidFill>
              </a:rPr>
              <a:t>Magician? 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981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CC00"/>
                </a:solidFill>
              </a:rPr>
              <a:t>Mabra Karpie and Jamie Ross</a:t>
            </a:r>
          </a:p>
          <a:p>
            <a:r>
              <a:rPr lang="en-US" dirty="0" smtClean="0"/>
              <a:t>SUNY Fredonia</a:t>
            </a:r>
          </a:p>
          <a:p>
            <a:r>
              <a:rPr lang="en-US" dirty="0" smtClean="0"/>
              <a:t>AMTNYS</a:t>
            </a:r>
          </a:p>
          <a:p>
            <a:r>
              <a:rPr lang="en-US" dirty="0" smtClean="0"/>
              <a:t>October 27-29, 2011</a:t>
            </a:r>
            <a:endParaRPr lang="en-US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12766E-7 C -0.03923 -0.14477 -0.07812 -0.28932 -0.12395 -0.27775 C -0.16979 -0.26619 -0.23281 0.03492 -0.27465 0.06938 C -0.31666 0.10384 -0.3427 -0.07331 -0.37621 -0.07146 C -0.40972 -0.06961 -0.44566 0.08187 -0.47621 0.08071 C -0.50677 0.07956 -0.54444 -0.05227 -0.5592 -0.07886 " pathEditMode="relative" ptsTypes="aaaaaA">
                                      <p:cBhvr>
                                        <p:cTn id="6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 smtClean="0"/>
              <a:t>Your number is...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550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685800" y="609600"/>
                <a:ext cx="7772400" cy="5181600"/>
              </a:xfrm>
            </p:spPr>
            <p:txBody>
              <a:bodyPr>
                <a:normAutofit/>
              </a:bodyPr>
              <a:lstStyle/>
              <a:p>
                <a:r>
                  <a:rPr lang="en-US" sz="5000" dirty="0" smtClean="0">
                    <a:solidFill>
                      <a:srgbClr val="FFCC00"/>
                    </a:solidFill>
                  </a:rPr>
                  <a:t>Pick a number </a:t>
                </a:r>
                <a14:m>
                  <m:oMath xmlns:m="http://schemas.openxmlformats.org/officeDocument/2006/math">
                    <m:r>
                      <a:rPr lang="en-US" sz="5000" i="1" dirty="0" smtClean="0">
                        <a:solidFill>
                          <a:srgbClr val="FFCC00"/>
                        </a:solidFill>
                        <a:latin typeface="Cambria Math"/>
                      </a:rPr>
                      <m:t>1−31</m:t>
                    </m:r>
                  </m:oMath>
                </a14:m>
                <a:r>
                  <a:rPr lang="en-US" sz="5400" dirty="0" smtClean="0">
                    <a:solidFill>
                      <a:srgbClr val="FFCC00"/>
                    </a:solidFill>
                  </a:rPr>
                  <a:t/>
                </a:r>
                <a:br>
                  <a:rPr lang="en-US" sz="5400" dirty="0" smtClean="0">
                    <a:solidFill>
                      <a:srgbClr val="FFCC00"/>
                    </a:solidFill>
                  </a:rPr>
                </a:br>
                <a:r>
                  <a:rPr lang="en-US" dirty="0" smtClean="0">
                    <a:solidFill>
                      <a:srgbClr val="FFCC00"/>
                    </a:solidFill>
                  </a:rPr>
                  <a:t/>
                </a:r>
                <a:br>
                  <a:rPr lang="en-US" dirty="0" smtClean="0">
                    <a:solidFill>
                      <a:srgbClr val="FFCC00"/>
                    </a:solidFill>
                  </a:rPr>
                </a:br>
                <a:r>
                  <a:rPr lang="en-US" sz="4400" dirty="0" smtClean="0">
                    <a:solidFill>
                      <a:srgbClr val="FFCC00"/>
                    </a:solidFill>
                  </a:rPr>
                  <a:t>Don’t tell me!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sz="3600" dirty="0" smtClean="0"/>
                  <a:t/>
                </a:r>
                <a:br>
                  <a:rPr lang="en-US" sz="3600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5800" y="609600"/>
                <a:ext cx="7772400" cy="5181600"/>
              </a:xfrm>
              <a:blipFill rotWithShape="1">
                <a:blip r:embed="rId2"/>
                <a:stretch>
                  <a:fillRect l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244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22224"/>
              </p:ext>
            </p:extLst>
          </p:nvPr>
        </p:nvGraphicFramePr>
        <p:xfrm>
          <a:off x="533400" y="1219200"/>
          <a:ext cx="8001000" cy="524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24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28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16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22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18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20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30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26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3048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CC00"/>
                </a:solidFill>
              </a:rPr>
              <a:t>Is your number on this page?</a:t>
            </a:r>
            <a:endParaRPr lang="en-US" sz="4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0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088677"/>
              </p:ext>
            </p:extLst>
          </p:nvPr>
        </p:nvGraphicFramePr>
        <p:xfrm>
          <a:off x="533400" y="1005840"/>
          <a:ext cx="8001000" cy="524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14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10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24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30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28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8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12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26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52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CC00"/>
                </a:solidFill>
              </a:rPr>
              <a:t>Is your number on this page?</a:t>
            </a:r>
            <a:endParaRPr lang="en-US" sz="4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59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443296"/>
              </p:ext>
            </p:extLst>
          </p:nvPr>
        </p:nvGraphicFramePr>
        <p:xfrm>
          <a:off x="533400" y="1082040"/>
          <a:ext cx="8001000" cy="524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20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12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22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28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30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6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14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4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2286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CC00"/>
                </a:solidFill>
              </a:rPr>
              <a:t>Is your number on this page?</a:t>
            </a:r>
            <a:endParaRPr lang="en-US" sz="4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7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2942"/>
              </p:ext>
            </p:extLst>
          </p:nvPr>
        </p:nvGraphicFramePr>
        <p:xfrm>
          <a:off x="533400" y="990600"/>
          <a:ext cx="8001000" cy="533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14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10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18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6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30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26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22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073" y="152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CC00"/>
                </a:solidFill>
              </a:rPr>
              <a:t>Is your number on this page?</a:t>
            </a:r>
            <a:endParaRPr lang="en-US" sz="4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5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066050"/>
              </p:ext>
            </p:extLst>
          </p:nvPr>
        </p:nvGraphicFramePr>
        <p:xfrm>
          <a:off x="609600" y="1082040"/>
          <a:ext cx="8001000" cy="524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2286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CC00"/>
                </a:solidFill>
              </a:rPr>
              <a:t>Is your number on this page?</a:t>
            </a:r>
            <a:endParaRPr lang="en-US" sz="4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0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 smtClean="0"/>
              <a:t>Your number is...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289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Binary Representation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does this work?</a:t>
            </a:r>
          </a:p>
          <a:p>
            <a:pPr lvl="1"/>
            <a:r>
              <a:rPr lang="en-US" dirty="0" smtClean="0"/>
              <a:t>Every positive integer has a unique binary representation.  In layman’s terms, every positive integer can be written as a sum of powers of 2.</a:t>
            </a:r>
          </a:p>
          <a:p>
            <a:r>
              <a:rPr lang="en-US" dirty="0" smtClean="0"/>
              <a:t>You can add more cards to guess numbers up to one less than a power of two.  For example, you can add one more card to guess numbers up to 63.</a:t>
            </a:r>
            <a:endParaRPr lang="en-US" dirty="0"/>
          </a:p>
          <a:p>
            <a:pPr marL="585216" lvl="1" indent="0">
              <a:buNone/>
            </a:pPr>
            <a:endParaRPr lang="en-US" dirty="0" smtClean="0"/>
          </a:p>
          <a:p>
            <a:r>
              <a:rPr lang="en-US" dirty="0" smtClean="0"/>
              <a:t>Where in the curriculum can you use this?</a:t>
            </a:r>
          </a:p>
          <a:p>
            <a:pPr lvl="1"/>
            <a:r>
              <a:rPr lang="en-US" dirty="0" smtClean="0"/>
              <a:t>Introduction to binary numbers</a:t>
            </a:r>
          </a:p>
          <a:p>
            <a:pPr lvl="1"/>
            <a:r>
              <a:rPr lang="en-US" dirty="0" smtClean="0"/>
              <a:t>Exponents &amp; powers</a:t>
            </a:r>
          </a:p>
          <a:p>
            <a:pPr lvl="1"/>
            <a:r>
              <a:rPr lang="en-US" dirty="0" smtClean="0"/>
              <a:t>Place Value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C00"/>
                </a:solidFill>
              </a:rPr>
              <a:t>On to the Next</a:t>
            </a:r>
            <a:br>
              <a:rPr lang="en-US" dirty="0" smtClean="0">
                <a:solidFill>
                  <a:srgbClr val="FFCC00"/>
                </a:solidFill>
              </a:rPr>
            </a:br>
            <a:r>
              <a:rPr lang="en-US" dirty="0" smtClean="0">
                <a:solidFill>
                  <a:srgbClr val="FFCC00"/>
                </a:solidFill>
              </a:rPr>
              <a:t>Magic Trick..</a:t>
            </a:r>
            <a:endParaRPr lang="en-US" dirty="0">
              <a:solidFill>
                <a:srgbClr val="FFCC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886200"/>
            <a:ext cx="24955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Great hooks, ice breakers,</a:t>
            </a:r>
            <a:b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Friday Fun activities, or            </a:t>
            </a:r>
            <a:b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great ideas</a:t>
            </a: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to have in </a:t>
            </a:r>
            <a:b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your back pocket!</a:t>
            </a:r>
            <a:b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…Using </a:t>
            </a: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</a:t>
            </a:r>
            <a:b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rgbClr val="FFCC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95700"/>
            <a:ext cx="326662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Functional Card Trick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did Mabra know your card!!??</a:t>
            </a:r>
          </a:p>
          <a:p>
            <a:pPr lvl="1"/>
            <a:r>
              <a:rPr lang="en-US" dirty="0" smtClean="0"/>
              <a:t>Stacked Deck</a:t>
            </a:r>
          </a:p>
          <a:p>
            <a:pPr lvl="1"/>
            <a:r>
              <a:rPr lang="en-US" dirty="0" smtClean="0"/>
              <a:t>“CHaSeD”</a:t>
            </a:r>
          </a:p>
          <a:p>
            <a:pPr lvl="1"/>
            <a:r>
              <a:rPr lang="en-US" dirty="0" smtClean="0"/>
              <a:t>Composite Functions</a:t>
            </a:r>
          </a:p>
          <a:p>
            <a:pPr marL="585216" lvl="1" indent="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974977"/>
            <a:ext cx="6185234" cy="2136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Functional Card Trick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dirty="0" smtClean="0"/>
              <a:t>A   2   3   4   5   6   7   8   9   10   J   Q   K</a:t>
            </a:r>
          </a:p>
          <a:p>
            <a:pPr marL="137160" indent="0" algn="ctr">
              <a:buNone/>
            </a:pPr>
            <a:endParaRPr lang="en-US" dirty="0" smtClean="0"/>
          </a:p>
          <a:p>
            <a:pPr marL="137160" indent="0" algn="ctr">
              <a:buNone/>
            </a:pPr>
            <a:endParaRPr lang="en-US" dirty="0"/>
          </a:p>
          <a:p>
            <a:pPr marL="137160" indent="0" algn="ctr">
              <a:buNone/>
            </a:pPr>
            <a:r>
              <a:rPr lang="en-US" dirty="0"/>
              <a:t>A   2   3   4   5   6   7   8   9   10   J   Q   K</a:t>
            </a:r>
          </a:p>
          <a:p>
            <a:pPr marL="137160" indent="0" algn="ctr">
              <a:buNone/>
            </a:pPr>
            <a:endParaRPr lang="en-US" dirty="0" smtClean="0"/>
          </a:p>
          <a:p>
            <a:pPr marL="137160" indent="0" algn="ctr">
              <a:buNone/>
            </a:pPr>
            <a:r>
              <a:rPr lang="en-US" dirty="0" smtClean="0"/>
              <a:t>C   H   S   D</a:t>
            </a:r>
          </a:p>
          <a:p>
            <a:pPr marL="137160" indent="0" algn="ctr">
              <a:buNone/>
            </a:pPr>
            <a:endParaRPr lang="en-US" dirty="0"/>
          </a:p>
          <a:p>
            <a:pPr marL="137160" indent="0" algn="ctr">
              <a:buNone/>
            </a:pPr>
            <a:r>
              <a:rPr lang="en-US" dirty="0"/>
              <a:t>C   H   S   D</a:t>
            </a:r>
          </a:p>
          <a:p>
            <a:pPr marL="13716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2057400"/>
            <a:ext cx="1327212" cy="1219200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362200" y="2050742"/>
            <a:ext cx="1143000" cy="1149658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19400" y="2063319"/>
            <a:ext cx="1143000" cy="1213281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32212" y="2050742"/>
            <a:ext cx="1187388" cy="1149658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733800" y="2063319"/>
            <a:ext cx="1157612" cy="1137081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14800" y="2063319"/>
            <a:ext cx="1219200" cy="1137081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60163" y="2024849"/>
            <a:ext cx="1307237" cy="1175551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31663" y="2050742"/>
            <a:ext cx="1269137" cy="1149658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62600" y="2063319"/>
            <a:ext cx="1224008" cy="1137081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096000" y="2063319"/>
            <a:ext cx="1381217" cy="1137081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905000" y="2078855"/>
            <a:ext cx="4495800" cy="1045345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438400" y="2057400"/>
            <a:ext cx="4428294" cy="1066800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743200" y="2024849"/>
            <a:ext cx="4734018" cy="1175551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867150" y="4572000"/>
            <a:ext cx="571500" cy="685800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404156" y="4566821"/>
            <a:ext cx="571500" cy="685800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953000" y="4566821"/>
            <a:ext cx="485867" cy="614409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925040" y="4535934"/>
            <a:ext cx="1455013" cy="645296"/>
          </a:xfrm>
          <a:prstGeom prst="straightConnector1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82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C00"/>
                </a:solidFill>
              </a:rPr>
              <a:t>Functional Card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in the curriculum?</a:t>
            </a:r>
          </a:p>
          <a:p>
            <a:pPr lvl="1"/>
            <a:r>
              <a:rPr lang="en-US" dirty="0"/>
              <a:t>Functions</a:t>
            </a:r>
          </a:p>
          <a:p>
            <a:pPr lvl="1"/>
            <a:r>
              <a:rPr lang="en-US" dirty="0"/>
              <a:t>Composition of functions</a:t>
            </a:r>
          </a:p>
          <a:p>
            <a:pPr lvl="1"/>
            <a:r>
              <a:rPr lang="en-US" dirty="0"/>
              <a:t>Modular arithmetic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0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The Finale…</a:t>
            </a:r>
            <a:endParaRPr lang="en-US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b="1" u="sng" dirty="0" smtClean="0"/>
              <a:t>Step </a:t>
            </a:r>
            <a:r>
              <a:rPr lang="en-US" b="1" u="sng" dirty="0"/>
              <a:t>1</a:t>
            </a:r>
            <a:r>
              <a:rPr lang="en-US" dirty="0"/>
              <a:t>: Pick your favorite </a:t>
            </a:r>
            <a:r>
              <a:rPr lang="en-US" dirty="0" smtClean="0"/>
              <a:t>three-digit </a:t>
            </a:r>
            <a:r>
              <a:rPr lang="en-US" dirty="0"/>
              <a:t>number _ _ _   </a:t>
            </a:r>
            <a:r>
              <a:rPr lang="en-US" dirty="0" smtClean="0"/>
              <a:t>(all different digits).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b="1" u="sng" dirty="0" smtClean="0"/>
              <a:t>Step </a:t>
            </a:r>
            <a:r>
              <a:rPr lang="en-US" b="1" u="sng" dirty="0"/>
              <a:t>2</a:t>
            </a:r>
            <a:r>
              <a:rPr lang="en-US" dirty="0"/>
              <a:t>: Reverse </a:t>
            </a:r>
            <a:r>
              <a:rPr lang="en-US" dirty="0" smtClean="0"/>
              <a:t>the three-digit number.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b="1" u="sng" dirty="0" smtClean="0"/>
              <a:t>Step </a:t>
            </a:r>
            <a:r>
              <a:rPr lang="en-US" b="1" u="sng" dirty="0"/>
              <a:t>3</a:t>
            </a:r>
            <a:r>
              <a:rPr lang="en-US" dirty="0"/>
              <a:t>: Take the smaller </a:t>
            </a:r>
            <a:r>
              <a:rPr lang="en-US" dirty="0" smtClean="0"/>
              <a:t>three-digit </a:t>
            </a:r>
            <a:r>
              <a:rPr lang="en-US" dirty="0"/>
              <a:t>number and subtract it from the </a:t>
            </a:r>
            <a:r>
              <a:rPr lang="en-US" dirty="0" smtClean="0"/>
              <a:t>larger</a:t>
            </a:r>
            <a:r>
              <a:rPr lang="en-US" dirty="0" smtClean="0"/>
              <a:t>. Make sure you have a 3-digit number.</a:t>
            </a: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b="1" u="sng" dirty="0" smtClean="0"/>
              <a:t>Step </a:t>
            </a:r>
            <a:r>
              <a:rPr lang="en-US" b="1" u="sng" dirty="0"/>
              <a:t>4</a:t>
            </a:r>
            <a:r>
              <a:rPr lang="en-US" dirty="0"/>
              <a:t>: Take that answer and reverse it </a:t>
            </a:r>
            <a:r>
              <a:rPr lang="en-US" dirty="0" smtClean="0"/>
              <a:t>again.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b="1" u="sng" dirty="0" smtClean="0"/>
              <a:t>Step </a:t>
            </a:r>
            <a:r>
              <a:rPr lang="en-US" b="1" u="sng" dirty="0"/>
              <a:t>5</a:t>
            </a:r>
            <a:r>
              <a:rPr lang="en-US" dirty="0"/>
              <a:t>: Add the numbers from Step 3 &amp; </a:t>
            </a:r>
            <a:r>
              <a:rPr lang="en-US" dirty="0" smtClean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23040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1089!</a:t>
            </a:r>
            <a:endParaRPr lang="en-US" dirty="0">
              <a:solidFill>
                <a:srgbClr val="FFCC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What just happened??!!!!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𝑎𝑏𝑐</m:t>
                    </m:r>
                  </m:oMath>
                </a14:m>
                <a:r>
                  <a:rPr lang="en-US" dirty="0" smtClean="0"/>
                  <a:t>, which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100</m:t>
                    </m:r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+10</m:t>
                    </m:r>
                    <m:r>
                      <a:rPr lang="en-US" i="1" dirty="0" smtClean="0">
                        <a:latin typeface="Cambria Math"/>
                      </a:rPr>
                      <m:t>𝑏</m:t>
                    </m:r>
                    <m:r>
                      <a:rPr lang="en-US" i="1" dirty="0" smtClean="0">
                        <a:latin typeface="Cambria Math"/>
                      </a:rPr>
                      <m:t>+1</m:t>
                    </m:r>
                    <m:r>
                      <a:rPr lang="en-US" i="1" dirty="0" smtClean="0">
                        <a:latin typeface="Cambria Math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Steps 1, 2, &amp; 3 result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99|</m:t>
                    </m:r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−</m:t>
                    </m:r>
                    <m:r>
                      <a:rPr lang="en-US" i="1" dirty="0" smtClean="0">
                        <a:latin typeface="Cambria Math"/>
                      </a:rPr>
                      <m:t>𝑐</m:t>
                    </m:r>
                    <m:r>
                      <a:rPr lang="en-US" i="1" dirty="0" smtClean="0">
                        <a:latin typeface="Cambria Math"/>
                      </a:rPr>
                      <m:t>|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1≤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≤9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099, 198, 297, 396, 495, 594, 693, 792, 891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Steps 4 &amp; 5 always give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1089</m:t>
                    </m:r>
                  </m:oMath>
                </a14:m>
                <a:endParaRPr lang="en-US" dirty="0" smtClean="0"/>
              </a:p>
              <a:p>
                <a:pPr lvl="1">
                  <a:buNone/>
                </a:pPr>
                <a:endParaRPr lang="en-US" dirty="0" smtClean="0"/>
              </a:p>
              <a:p>
                <a:r>
                  <a:rPr lang="en-US" dirty="0" smtClean="0"/>
                  <a:t>Where in curriculum?</a:t>
                </a:r>
              </a:p>
              <a:p>
                <a:pPr lvl="1"/>
                <a:r>
                  <a:rPr lang="en-US" dirty="0" smtClean="0"/>
                  <a:t>Addition, Subtraction</a:t>
                </a:r>
              </a:p>
              <a:p>
                <a:pPr lvl="1"/>
                <a:r>
                  <a:rPr lang="en-US" dirty="0" smtClean="0"/>
                  <a:t>Number sense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Tricks cover: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Algebra</a:t>
            </a:r>
          </a:p>
          <a:p>
            <a:pPr lvl="0"/>
            <a:r>
              <a:rPr lang="en-US" dirty="0" smtClean="0"/>
              <a:t>Binary numbers</a:t>
            </a:r>
          </a:p>
          <a:p>
            <a:pPr lvl="0"/>
            <a:r>
              <a:rPr lang="en-US" dirty="0" smtClean="0"/>
              <a:t>Composition of functions</a:t>
            </a:r>
          </a:p>
          <a:p>
            <a:pPr lvl="0"/>
            <a:r>
              <a:rPr lang="en-US" dirty="0" smtClean="0"/>
              <a:t>Digital root</a:t>
            </a:r>
          </a:p>
          <a:p>
            <a:pPr lvl="0"/>
            <a:r>
              <a:rPr lang="en-US" dirty="0" smtClean="0"/>
              <a:t>Exponents, powers</a:t>
            </a:r>
          </a:p>
          <a:p>
            <a:r>
              <a:rPr lang="en-US" dirty="0" smtClean="0"/>
              <a:t>Functions</a:t>
            </a:r>
          </a:p>
          <a:p>
            <a:pPr lvl="0"/>
            <a:r>
              <a:rPr lang="en-US" dirty="0" smtClean="0"/>
              <a:t>Modulo arithmetic</a:t>
            </a:r>
          </a:p>
          <a:p>
            <a:pPr lvl="0"/>
            <a:r>
              <a:rPr lang="en-US" dirty="0" smtClean="0"/>
              <a:t>Number sense</a:t>
            </a:r>
          </a:p>
          <a:p>
            <a:pPr lvl="0"/>
            <a:r>
              <a:rPr lang="en-US" dirty="0" smtClean="0"/>
              <a:t>Parity</a:t>
            </a:r>
          </a:p>
          <a:p>
            <a:pPr lvl="0"/>
            <a:r>
              <a:rPr lang="en-US" dirty="0" smtClean="0"/>
              <a:t>Place value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Questions?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/>
          </a:p>
          <a:p>
            <a:pPr marL="137160" indent="0" algn="ctr">
              <a:buNone/>
            </a:pPr>
            <a:r>
              <a:rPr lang="en-US" dirty="0" err="1"/>
              <a:t>Mabra</a:t>
            </a:r>
            <a:r>
              <a:rPr lang="en-US" dirty="0"/>
              <a:t> </a:t>
            </a:r>
            <a:r>
              <a:rPr lang="en-US" dirty="0" err="1"/>
              <a:t>Karpie</a:t>
            </a:r>
            <a:r>
              <a:rPr lang="en-US" dirty="0"/>
              <a:t>: </a:t>
            </a:r>
            <a:r>
              <a:rPr lang="en-US" dirty="0" smtClean="0">
                <a:hlinkClick r:id="rId2"/>
              </a:rPr>
              <a:t>mkarpie@fredonia.edu</a:t>
            </a:r>
            <a:endParaRPr lang="en-US" dirty="0"/>
          </a:p>
          <a:p>
            <a:pPr marL="137160" indent="0" algn="ctr">
              <a:buNone/>
            </a:pPr>
            <a:endParaRPr lang="en-US" dirty="0" smtClean="0"/>
          </a:p>
          <a:p>
            <a:pPr marL="137160" indent="0" algn="ctr">
              <a:buNone/>
            </a:pPr>
            <a:r>
              <a:rPr lang="en-US" dirty="0" smtClean="0"/>
              <a:t>Jamie Ross: </a:t>
            </a:r>
            <a:r>
              <a:rPr lang="en-US" dirty="0" smtClean="0">
                <a:hlinkClick r:id="rId3"/>
              </a:rPr>
              <a:t>jross@fredonia.edu</a:t>
            </a:r>
            <a:endParaRPr lang="en-US" dirty="0" smtClean="0"/>
          </a:p>
          <a:p>
            <a:pPr marL="137160" indent="0" algn="ctr">
              <a:buNone/>
            </a:pPr>
            <a:endParaRPr lang="en-US" dirty="0" smtClean="0"/>
          </a:p>
          <a:p>
            <a:pPr marL="137160" indent="0" algn="ctr">
              <a:buNone/>
            </a:pPr>
            <a:r>
              <a:rPr lang="en-US" dirty="0"/>
              <a:t>SUNY Fredonia</a:t>
            </a:r>
          </a:p>
          <a:p>
            <a:pPr marL="137160" indent="0" algn="ctr">
              <a:buNone/>
            </a:pPr>
            <a:endParaRPr lang="en-US" dirty="0"/>
          </a:p>
          <a:p>
            <a:pPr marL="137160" indent="0" algn="ctr">
              <a:buNone/>
            </a:pPr>
            <a:r>
              <a:rPr lang="en-US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one more trick for you!</a:t>
            </a:r>
            <a:endParaRPr lang="en-US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19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Every good magician can pull a bunny out of his hat right?</a:t>
            </a:r>
            <a:br>
              <a:rPr lang="en-US" dirty="0" smtClean="0">
                <a:solidFill>
                  <a:srgbClr val="FFCC00"/>
                </a:solidFill>
              </a:rPr>
            </a:br>
            <a:r>
              <a:rPr lang="en-US" dirty="0" smtClean="0">
                <a:solidFill>
                  <a:srgbClr val="FFCC00"/>
                </a:solidFill>
              </a:rPr>
              <a:t/>
            </a:r>
            <a:br>
              <a:rPr lang="en-US" dirty="0" smtClean="0">
                <a:solidFill>
                  <a:srgbClr val="FFCC00"/>
                </a:solidFill>
              </a:rPr>
            </a:br>
            <a:r>
              <a:rPr lang="en-US" dirty="0" smtClean="0">
                <a:solidFill>
                  <a:srgbClr val="FFCC00"/>
                </a:solidFill>
              </a:rPr>
              <a:t>Want to see it happen live?!</a:t>
            </a:r>
            <a:endParaRPr lang="en-US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C00"/>
                </a:solidFill>
              </a:rPr>
              <a:t>Lets begin</a:t>
            </a:r>
            <a:br>
              <a:rPr lang="en-US" dirty="0" smtClean="0">
                <a:solidFill>
                  <a:srgbClr val="FFCC00"/>
                </a:solidFill>
              </a:rPr>
            </a:br>
            <a:r>
              <a:rPr lang="en-US" dirty="0" smtClean="0">
                <a:solidFill>
                  <a:srgbClr val="FFCC00"/>
                </a:solidFill>
              </a:rPr>
              <a:t>our </a:t>
            </a:r>
            <a:br>
              <a:rPr lang="en-US" dirty="0" smtClean="0">
                <a:solidFill>
                  <a:srgbClr val="FFCC00"/>
                </a:solidFill>
              </a:rPr>
            </a:br>
            <a:r>
              <a:rPr lang="en-US" dirty="0" smtClean="0">
                <a:solidFill>
                  <a:srgbClr val="FFCC00"/>
                </a:solidFill>
              </a:rPr>
              <a:t>First Magic Trick….</a:t>
            </a:r>
            <a:endParaRPr lang="en-US" dirty="0">
              <a:solidFill>
                <a:srgbClr val="FFCC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-9000" contrast="65000"/>
          </a:blip>
          <a:srcRect/>
          <a:stretch>
            <a:fillRect/>
          </a:stretch>
        </p:blipFill>
        <p:spPr bwMode="auto">
          <a:xfrm>
            <a:off x="6934201" y="2314785"/>
            <a:ext cx="914400" cy="140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685800" y="609600"/>
                <a:ext cx="7772400" cy="5181600"/>
              </a:xfrm>
            </p:spPr>
            <p:txBody>
              <a:bodyPr>
                <a:normAutofit/>
              </a:bodyPr>
              <a:lstStyle/>
              <a:p>
                <a:r>
                  <a:rPr lang="en-US" sz="5000" dirty="0" smtClean="0">
                    <a:solidFill>
                      <a:srgbClr val="FFCC00"/>
                    </a:solidFill>
                  </a:rPr>
                  <a:t>Pick a number </a:t>
                </a:r>
                <a14:m>
                  <m:oMath xmlns:m="http://schemas.openxmlformats.org/officeDocument/2006/math">
                    <m:r>
                      <a:rPr lang="en-US" sz="5000" i="1" dirty="0" smtClean="0">
                        <a:solidFill>
                          <a:srgbClr val="FFCC00"/>
                        </a:solidFill>
                        <a:latin typeface="Cambria Math"/>
                      </a:rPr>
                      <m:t>1−31</m:t>
                    </m:r>
                  </m:oMath>
                </a14:m>
                <a:r>
                  <a:rPr lang="en-US" sz="5400" dirty="0" smtClean="0">
                    <a:solidFill>
                      <a:srgbClr val="FFCC00"/>
                    </a:solidFill>
                  </a:rPr>
                  <a:t/>
                </a:r>
                <a:br>
                  <a:rPr lang="en-US" sz="5400" dirty="0" smtClean="0">
                    <a:solidFill>
                      <a:srgbClr val="FFCC00"/>
                    </a:solidFill>
                  </a:rPr>
                </a:br>
                <a:r>
                  <a:rPr lang="en-US" dirty="0" smtClean="0">
                    <a:solidFill>
                      <a:srgbClr val="FFCC00"/>
                    </a:solidFill>
                  </a:rPr>
                  <a:t/>
                </a:r>
                <a:br>
                  <a:rPr lang="en-US" dirty="0" smtClean="0">
                    <a:solidFill>
                      <a:srgbClr val="FFCC00"/>
                    </a:solidFill>
                  </a:rPr>
                </a:br>
                <a:r>
                  <a:rPr lang="en-US" sz="4400" dirty="0" smtClean="0">
                    <a:solidFill>
                      <a:srgbClr val="FFCC00"/>
                    </a:solidFill>
                  </a:rPr>
                  <a:t>Don’t tell me!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sz="3600" dirty="0" smtClean="0"/>
                  <a:t/>
                </a:r>
                <a:br>
                  <a:rPr lang="en-US" sz="3600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5800" y="609600"/>
                <a:ext cx="7772400" cy="5181600"/>
              </a:xfrm>
              <a:blipFill rotWithShape="1">
                <a:blip r:embed="rId3"/>
                <a:stretch>
                  <a:fillRect l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304825"/>
              </p:ext>
            </p:extLst>
          </p:nvPr>
        </p:nvGraphicFramePr>
        <p:xfrm>
          <a:off x="533400" y="1219200"/>
          <a:ext cx="8001000" cy="524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24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28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16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22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18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20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30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26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3048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CC00"/>
                </a:solidFill>
              </a:rPr>
              <a:t>Is your number on this page?</a:t>
            </a:r>
            <a:endParaRPr lang="en-US" sz="4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88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395979"/>
              </p:ext>
            </p:extLst>
          </p:nvPr>
        </p:nvGraphicFramePr>
        <p:xfrm>
          <a:off x="533400" y="1005840"/>
          <a:ext cx="8001000" cy="524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14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10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24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30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28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8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12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26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52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CC00"/>
                </a:solidFill>
              </a:rPr>
              <a:t>Is your number on this page?</a:t>
            </a:r>
            <a:endParaRPr lang="en-US" sz="4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09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670518"/>
              </p:ext>
            </p:extLst>
          </p:nvPr>
        </p:nvGraphicFramePr>
        <p:xfrm>
          <a:off x="533400" y="1082040"/>
          <a:ext cx="8001000" cy="524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20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12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22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28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30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6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14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4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2286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CC00"/>
                </a:solidFill>
              </a:rPr>
              <a:t>Is your number on this page?</a:t>
            </a:r>
            <a:endParaRPr lang="en-US" sz="4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7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843538"/>
              </p:ext>
            </p:extLst>
          </p:nvPr>
        </p:nvGraphicFramePr>
        <p:xfrm>
          <a:off x="533400" y="990600"/>
          <a:ext cx="8001000" cy="533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14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10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18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6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30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26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22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073" y="152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CC00"/>
                </a:solidFill>
              </a:rPr>
              <a:t>Is your number on this page?</a:t>
            </a:r>
            <a:endParaRPr lang="en-US" sz="4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68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611668"/>
              </p:ext>
            </p:extLst>
          </p:nvPr>
        </p:nvGraphicFramePr>
        <p:xfrm>
          <a:off x="609600" y="1082040"/>
          <a:ext cx="8001000" cy="524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7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29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31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15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19</a:t>
                      </a:r>
                      <a:endParaRPr 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2286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CC00"/>
                </a:solidFill>
              </a:rPr>
              <a:t>Is your number on this page?</a:t>
            </a:r>
            <a:endParaRPr lang="en-US" sz="4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24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547</TotalTime>
  <Words>676</Words>
  <Application>Microsoft Office PowerPoint</Application>
  <PresentationFormat>On-screen Show (4:3)</PresentationFormat>
  <Paragraphs>264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Mathematician  Or  Magician? </vt:lpstr>
      <vt:lpstr>   Great hooks, ice breakers,      Friday Fun activities, or                   great ideas to have in           your back pocket!             …Using     </vt:lpstr>
      <vt:lpstr>Lets begin our  First Magic Trick….</vt:lpstr>
      <vt:lpstr>Pick a number 1-31  Don’t tell me!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Pick a number 1-31  Don’t tell me!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Binary Representation</vt:lpstr>
      <vt:lpstr>On to the Next Magic Trick..</vt:lpstr>
      <vt:lpstr>Functional Card Trick</vt:lpstr>
      <vt:lpstr>Functional Card Trick</vt:lpstr>
      <vt:lpstr>Functional Card Trick</vt:lpstr>
      <vt:lpstr>The Finale…</vt:lpstr>
      <vt:lpstr>PowerPoint Presentation</vt:lpstr>
      <vt:lpstr>1089!</vt:lpstr>
      <vt:lpstr>Tricks cover:</vt:lpstr>
      <vt:lpstr>Questions?</vt:lpstr>
      <vt:lpstr>Every good magician can pull a bunny out of his hat right?  Want to see it happen live?!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Mathematician  Or  Magician?</dc:title>
  <dc:creator>Jamie Lee</dc:creator>
  <cp:lastModifiedBy>SUNY Fredonia</cp:lastModifiedBy>
  <cp:revision>27</cp:revision>
  <cp:lastPrinted>2011-10-26T15:24:44Z</cp:lastPrinted>
  <dcterms:created xsi:type="dcterms:W3CDTF">2011-10-21T03:49:27Z</dcterms:created>
  <dcterms:modified xsi:type="dcterms:W3CDTF">2011-11-09T21:25:33Z</dcterms:modified>
</cp:coreProperties>
</file>