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8" r:id="rId4"/>
    <p:sldId id="258" r:id="rId5"/>
    <p:sldId id="269" r:id="rId6"/>
    <p:sldId id="263" r:id="rId7"/>
    <p:sldId id="264" r:id="rId8"/>
    <p:sldId id="265" r:id="rId9"/>
    <p:sldId id="266" r:id="rId10"/>
    <p:sldId id="260" r:id="rId11"/>
    <p:sldId id="261" r:id="rId12"/>
    <p:sldId id="270" r:id="rId13"/>
    <p:sldId id="262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FF3399"/>
    <a:srgbClr val="000000"/>
    <a:srgbClr val="9098D6"/>
    <a:srgbClr val="91ABD5"/>
    <a:srgbClr val="93B1D3"/>
    <a:srgbClr val="43D992"/>
    <a:srgbClr val="7EE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872" autoAdjust="0"/>
  </p:normalViewPr>
  <p:slideViewPr>
    <p:cSldViewPr>
      <p:cViewPr varScale="1">
        <p:scale>
          <a:sx n="107" d="100"/>
          <a:sy n="107" d="100"/>
        </p:scale>
        <p:origin x="-10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21D50CC-7700-4394-BD38-10E9E0B8B49D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5716152-9A13-44D6-8C8A-1F61BA5AA0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50CC-7700-4394-BD38-10E9E0B8B49D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6152-9A13-44D6-8C8A-1F61BA5AA0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50CC-7700-4394-BD38-10E9E0B8B49D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6152-9A13-44D6-8C8A-1F61BA5AA0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21D50CC-7700-4394-BD38-10E9E0B8B49D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5716152-9A13-44D6-8C8A-1F61BA5AA05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21D50CC-7700-4394-BD38-10E9E0B8B49D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5716152-9A13-44D6-8C8A-1F61BA5AA0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50CC-7700-4394-BD38-10E9E0B8B49D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6152-9A13-44D6-8C8A-1F61BA5AA05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50CC-7700-4394-BD38-10E9E0B8B49D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6152-9A13-44D6-8C8A-1F61BA5AA05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21D50CC-7700-4394-BD38-10E9E0B8B49D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5716152-9A13-44D6-8C8A-1F61BA5AA0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50CC-7700-4394-BD38-10E9E0B8B49D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6152-9A13-44D6-8C8A-1F61BA5AA0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21D50CC-7700-4394-BD38-10E9E0B8B49D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5716152-9A13-44D6-8C8A-1F61BA5AA051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21D50CC-7700-4394-BD38-10E9E0B8B49D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5716152-9A13-44D6-8C8A-1F61BA5AA05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21D50CC-7700-4394-BD38-10E9E0B8B49D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5716152-9A13-44D6-8C8A-1F61BA5AA05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47800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Berlin Sans FB Demi" pitchFamily="34" charset="0"/>
                <a:ea typeface="Gulim" pitchFamily="34" charset="-127"/>
              </a:rPr>
              <a:t>The Circle of Life!</a:t>
            </a:r>
            <a:br>
              <a:rPr lang="en-US" sz="4000" b="1" dirty="0" smtClean="0">
                <a:solidFill>
                  <a:schemeClr val="bg1"/>
                </a:solidFill>
                <a:latin typeface="Berlin Sans FB Demi" pitchFamily="34" charset="0"/>
                <a:ea typeface="Gulim" pitchFamily="34" charset="-127"/>
              </a:rPr>
            </a:br>
            <a:r>
              <a:rPr lang="en-US" sz="4000" b="1" dirty="0" smtClean="0">
                <a:solidFill>
                  <a:schemeClr val="bg1"/>
                </a:solidFill>
                <a:latin typeface="Berlin Sans FB Demi" pitchFamily="34" charset="0"/>
                <a:ea typeface="Gulim" pitchFamily="34" charset="-127"/>
              </a:rPr>
              <a:t>Brain Busters for Your Classroom</a:t>
            </a:r>
            <a:endParaRPr lang="en-US" sz="4000" b="1" dirty="0">
              <a:solidFill>
                <a:schemeClr val="bg1"/>
              </a:solidFill>
              <a:latin typeface="Berlin Sans FB Demi" pitchFamily="34" charset="0"/>
              <a:ea typeface="Gulim" pitchFamily="34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657600"/>
            <a:ext cx="6172200" cy="13716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Berlin Sans FB Demi" pitchFamily="34" charset="0"/>
                <a:ea typeface="Gulim" pitchFamily="34" charset="-127"/>
              </a:rPr>
              <a:t>Presented by: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Berlin Sans FB Demi" pitchFamily="34" charset="0"/>
                <a:ea typeface="Gulim" pitchFamily="34" charset="-127"/>
              </a:rPr>
              <a:t>Rebecca Jackson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Berlin Sans FB Demi" pitchFamily="34" charset="0"/>
                <a:ea typeface="Gulim" pitchFamily="34" charset="-127"/>
              </a:rPr>
              <a:t>Elyssa</a:t>
            </a:r>
            <a:r>
              <a:rPr lang="en-US" sz="2400" dirty="0" smtClean="0">
                <a:solidFill>
                  <a:schemeClr val="bg1"/>
                </a:solidFill>
                <a:latin typeface="Berlin Sans FB Demi" pitchFamily="34" charset="0"/>
                <a:ea typeface="Gulim" pitchFamily="34" charset="-127"/>
              </a:rPr>
              <a:t> Adams</a:t>
            </a:r>
            <a:endParaRPr lang="en-US" sz="2400" dirty="0">
              <a:solidFill>
                <a:schemeClr val="bg1"/>
              </a:solidFill>
              <a:latin typeface="Berlin Sans FB Demi" pitchFamily="34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823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Crafty Crescents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Given this figure, which as more area?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pink?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yellow?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Or </a:t>
            </a:r>
            <a:r>
              <a:rPr lang="en-US" dirty="0" smtClean="0"/>
              <a:t>are they the same?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41702" y="4267200"/>
            <a:ext cx="38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383588" y="2868168"/>
            <a:ext cx="914400" cy="1018032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179116" y="2868168"/>
            <a:ext cx="1021284" cy="1018032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316276" y="3005328"/>
            <a:ext cx="731724" cy="777240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474926" y="2988564"/>
            <a:ext cx="731724" cy="777240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55902" y="3124200"/>
            <a:ext cx="1371600" cy="1371600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1555902" y="3124200"/>
            <a:ext cx="1371600" cy="69189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8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Crafty </a:t>
            </a:r>
            <a:r>
              <a:rPr lang="en-US" dirty="0" smtClean="0"/>
              <a:t>Crescents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304800"/>
                <a:ext cx="3657600" cy="6324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If we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be the base and height of the triangle.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∆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units</m:t>
                        </m:r>
                      </m:e>
                      <m:sup>
                        <m:r>
                          <a:rPr lang="en-US" b="0" i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We can also find the area of the larger blue circle.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∘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0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0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0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units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∘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0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units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∘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∆</m:t>
                        </m:r>
                      </m:sub>
                    </m:sSub>
                  </m:oMath>
                </a14:m>
                <a:r>
                  <a:rPr lang="en-US" dirty="0" smtClean="0"/>
                  <a:t> will give us the area of the blue areas adjacent to the triangle. </a:t>
                </a:r>
                <a:endParaRPr lang="en-US" dirty="0"/>
              </a:p>
              <a:p>
                <a:r>
                  <a:rPr lang="en-US" dirty="0" smtClean="0"/>
                  <a:t>So now what?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304800"/>
                <a:ext cx="3657600" cy="6324600"/>
              </a:xfrm>
              <a:blipFill rotWithShape="1">
                <a:blip r:embed="rId2"/>
                <a:stretch>
                  <a:fillRect l="-667" t="-771" r="-2833" b="-1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158586" y="3758184"/>
            <a:ext cx="38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300472" y="2359152"/>
            <a:ext cx="914400" cy="1018032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96000" y="2359152"/>
            <a:ext cx="1021284" cy="1018032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33160" y="2496312"/>
            <a:ext cx="731724" cy="777240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91810" y="2479548"/>
            <a:ext cx="731724" cy="777240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472786" y="2615184"/>
            <a:ext cx="1371600" cy="1371600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5472786" y="2615184"/>
            <a:ext cx="1371600" cy="69189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4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Crafty Crescents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304800"/>
                <a:ext cx="4114800" cy="6324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Now we need to subtract the area of the blue regions from the pink semicircles. </a:t>
                </a:r>
              </a:p>
              <a:p>
                <a:r>
                  <a:rPr lang="en-US" dirty="0" smtClean="0"/>
                  <a:t>Finding the area of the pink semicircle: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∘∘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8</m:t>
                            </m:r>
                          </m:den>
                        </m:f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8</m:t>
                            </m:r>
                          </m:den>
                        </m:f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dirty="0" smtClean="0"/>
                  <a:t>Subtracting the areas to get the pink crescents.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1800" i="1" smtClean="0">
                            <a:latin typeface="Cambria Math"/>
                          </a:rPr>
                          <m:t>⌒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8</m:t>
                            </m:r>
                          </m:den>
                        </m:f>
                        <m:sSup>
                          <m:sSupPr>
                            <m:ctrlPr>
                              <a:rPr lang="en-US" sz="18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18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8</m:t>
                            </m:r>
                          </m:den>
                        </m:f>
                        <m:sSup>
                          <m:sSupPr>
                            <m:ctrlPr>
                              <a:rPr lang="en-US" sz="18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1800" b="0" i="0" smtClean="0">
                        <a:latin typeface="Cambria Math"/>
                        <a:ea typeface="Cambria Math"/>
                      </a:rPr>
                      <m:t>−</m:t>
                    </m:r>
                    <m:d>
                      <m:dPr>
                        <m:ctrlPr>
                          <a:rPr lang="en-US" sz="1800" b="0" i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1800" b="0" i="1" smtClean="0">
                                <a:latin typeface="Cambria Math"/>
                                <a:ea typeface="Cambria Math"/>
                              </a:rPr>
                              <m:t>π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  <m:sSup>
                          <m:sSupPr>
                            <m:ctrlP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1800" b="0" dirty="0" smtClean="0">
                  <a:ea typeface="Cambria Math"/>
                </a:endParaRPr>
              </a:p>
              <a:p>
                <a:r>
                  <a:rPr lang="en-US" dirty="0" smtClean="0"/>
                  <a:t>Does anyone notice anything? Do you have an answer?</a:t>
                </a:r>
              </a:p>
              <a:p>
                <a:r>
                  <a:rPr lang="en-US" sz="2200" b="0" dirty="0" smtClean="0">
                    <a:ea typeface="Cambria Math"/>
                  </a:rPr>
                  <a:t>The answer is…</a:t>
                </a:r>
              </a:p>
              <a:p>
                <a:pPr lvl="1"/>
                <a:r>
                  <a:rPr lang="en-US" sz="2200" dirty="0" smtClean="0">
                    <a:ea typeface="Cambria Math"/>
                  </a:rPr>
                  <a:t>The areas are the same!</a:t>
                </a:r>
                <a:endParaRPr lang="en-US" sz="2200" b="0" dirty="0" smtClean="0">
                  <a:ea typeface="Cambria Math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304800"/>
                <a:ext cx="4114800" cy="6324600"/>
              </a:xfrm>
              <a:blipFill rotWithShape="1">
                <a:blip r:embed="rId2"/>
                <a:stretch>
                  <a:fillRect l="-593" t="-771" b="-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158586" y="3758184"/>
            <a:ext cx="38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00472" y="2359152"/>
            <a:ext cx="914400" cy="1018032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96000" y="2359152"/>
            <a:ext cx="1021284" cy="1018032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33160" y="2496312"/>
            <a:ext cx="731724" cy="777240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391810" y="2479548"/>
            <a:ext cx="731724" cy="777240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72786" y="2615184"/>
            <a:ext cx="1371600" cy="1371600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5472786" y="2615184"/>
            <a:ext cx="1371600" cy="69189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4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Benefits Of This Problem: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Topics Covered:</a:t>
            </a:r>
          </a:p>
          <a:p>
            <a:pPr lvl="1"/>
            <a:r>
              <a:rPr lang="en-US" dirty="0" smtClean="0"/>
              <a:t>Properties of Circles</a:t>
            </a:r>
          </a:p>
          <a:p>
            <a:pPr lvl="2"/>
            <a:r>
              <a:rPr lang="en-US" dirty="0" smtClean="0"/>
              <a:t>Area</a:t>
            </a:r>
          </a:p>
          <a:p>
            <a:pPr lvl="2"/>
            <a:r>
              <a:rPr lang="en-US" dirty="0" smtClean="0"/>
              <a:t>Radius</a:t>
            </a:r>
          </a:p>
          <a:p>
            <a:pPr lvl="2"/>
            <a:r>
              <a:rPr lang="en-US" dirty="0" smtClean="0"/>
              <a:t>Diameter</a:t>
            </a:r>
          </a:p>
          <a:p>
            <a:pPr lvl="2"/>
            <a:r>
              <a:rPr lang="en-US" dirty="0" smtClean="0"/>
              <a:t>Inscribed Angles</a:t>
            </a:r>
          </a:p>
          <a:p>
            <a:pPr lvl="1"/>
            <a:r>
              <a:rPr lang="en-US" dirty="0" smtClean="0"/>
              <a:t>Triangle Area</a:t>
            </a:r>
          </a:p>
          <a:p>
            <a:pPr lvl="1"/>
            <a:r>
              <a:rPr lang="en-US" dirty="0" smtClean="0"/>
              <a:t>Semi-circles</a:t>
            </a:r>
          </a:p>
          <a:p>
            <a:pPr lvl="1"/>
            <a:r>
              <a:rPr lang="en-US" dirty="0" smtClean="0"/>
              <a:t>Right Triangle Trig</a:t>
            </a:r>
          </a:p>
          <a:p>
            <a:pPr lvl="1"/>
            <a:r>
              <a:rPr lang="en-US" dirty="0" smtClean="0"/>
              <a:t>Problem Solving Skills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Real-Life Applications:</a:t>
            </a:r>
          </a:p>
          <a:p>
            <a:pPr lvl="1"/>
            <a:r>
              <a:rPr lang="en-US" dirty="0" smtClean="0"/>
              <a:t>Painting</a:t>
            </a:r>
          </a:p>
          <a:p>
            <a:pPr lvl="1"/>
            <a:r>
              <a:rPr lang="en-US" dirty="0" smtClean="0"/>
              <a:t>Architecture</a:t>
            </a:r>
          </a:p>
          <a:p>
            <a:pPr lvl="1"/>
            <a:r>
              <a:rPr lang="en-US" dirty="0" smtClean="0"/>
              <a:t>Sewing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92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These </a:t>
            </a:r>
            <a:r>
              <a:rPr lang="en-US" dirty="0"/>
              <a:t>A</a:t>
            </a:r>
            <a:r>
              <a:rPr lang="en-US" dirty="0" smtClean="0"/>
              <a:t>re </a:t>
            </a:r>
            <a:r>
              <a:rPr lang="en-US" dirty="0"/>
              <a:t>G</a:t>
            </a:r>
            <a:r>
              <a:rPr lang="en-US" dirty="0" smtClean="0"/>
              <a:t>ood </a:t>
            </a:r>
            <a:r>
              <a:rPr lang="en-US" dirty="0"/>
              <a:t>P</a:t>
            </a:r>
            <a:r>
              <a:rPr lang="en-US" dirty="0" smtClean="0"/>
              <a:t>roblems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Twist </a:t>
            </a:r>
            <a:r>
              <a:rPr lang="en-US" dirty="0"/>
              <a:t>on classic geometry problems</a:t>
            </a:r>
          </a:p>
          <a:p>
            <a:endParaRPr lang="en-US" dirty="0" smtClean="0"/>
          </a:p>
          <a:p>
            <a:r>
              <a:rPr lang="en-US" dirty="0" smtClean="0"/>
              <a:t>Help </a:t>
            </a:r>
            <a:r>
              <a:rPr lang="en-US" dirty="0" smtClean="0"/>
              <a:t>students utilize basic topics and apply them in different, creative ways</a:t>
            </a:r>
          </a:p>
          <a:p>
            <a:endParaRPr lang="en-US" dirty="0" smtClean="0"/>
          </a:p>
          <a:p>
            <a:r>
              <a:rPr lang="en-US" dirty="0" smtClean="0"/>
              <a:t>Allow </a:t>
            </a:r>
            <a:r>
              <a:rPr lang="en-US" dirty="0" smtClean="0"/>
              <a:t>students to think “outside of the circle”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48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5715000" y="1866900"/>
            <a:ext cx="2590800" cy="2667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322" y="381000"/>
            <a:ext cx="7467600" cy="1143000"/>
          </a:xfrm>
        </p:spPr>
        <p:txBody>
          <a:bodyPr/>
          <a:lstStyle/>
          <a:p>
            <a:r>
              <a:rPr lang="en-US" dirty="0" smtClean="0"/>
              <a:t>Concentric Circles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</a:t>
            </a:r>
            <a:r>
              <a:rPr lang="en-US" dirty="0" smtClean="0"/>
              <a:t>if we inscribed a circle into a square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Now, inscribe that square into a larger circle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96000" y="2286740"/>
            <a:ext cx="1866900" cy="181622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00" y="2286740"/>
            <a:ext cx="18669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2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Area Is Bigger?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purple ring?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yellow circle?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Are </a:t>
            </a:r>
            <a:r>
              <a:rPr lang="en-US" dirty="0"/>
              <a:t>they equal?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Not </a:t>
            </a:r>
            <a:r>
              <a:rPr lang="en-US" dirty="0"/>
              <a:t>enough information to answer?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715000" y="1866900"/>
            <a:ext cx="2590800" cy="2667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96000" y="2292289"/>
            <a:ext cx="1828800" cy="181622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8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715000" y="1866900"/>
            <a:ext cx="2590800" cy="2667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0" y="2286000"/>
            <a:ext cx="1828800" cy="18288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Concentric Circles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Let’s bring back the square.</a:t>
                </a:r>
              </a:p>
              <a:p>
                <a:pPr lvl="1"/>
                <a:r>
                  <a:rPr lang="en-US" dirty="0" smtClean="0">
                    <a:solidFill>
                      <a:schemeClr val="tx2"/>
                    </a:solidFill>
                  </a:rPr>
                  <a:t>We can find the radius of the yellow circle.</a:t>
                </a:r>
              </a:p>
              <a:p>
                <a:pPr lvl="1"/>
                <a:r>
                  <a:rPr lang="en-US" dirty="0" smtClean="0">
                    <a:solidFill>
                      <a:schemeClr val="tx2"/>
                    </a:solidFill>
                  </a:rPr>
                  <a:t>Using Right Triangle Trig, w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e can then find the radius of the purple circle.</a:t>
                </a:r>
              </a:p>
              <a:p>
                <a:r>
                  <a:rPr lang="en-US" dirty="0" smtClean="0">
                    <a:solidFill>
                      <a:schemeClr val="tx2"/>
                    </a:solidFill>
                  </a:rPr>
                  <a:t>Since we know both the radii of the yello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w and purple circles, we can find the area of each.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𝑟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=2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 smtClean="0">
                  <a:solidFill>
                    <a:schemeClr val="tx2"/>
                  </a:solidFill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00" t="-1467" r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6096000" y="2286740"/>
            <a:ext cx="1828800" cy="182806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010400" y="3201140"/>
            <a:ext cx="914400" cy="914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6" idx="4"/>
          </p:cNvCxnSpPr>
          <p:nvPr/>
        </p:nvCxnSpPr>
        <p:spPr>
          <a:xfrm>
            <a:off x="7010400" y="3201140"/>
            <a:ext cx="0" cy="9136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755167" y="347367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315200" y="3235145"/>
                <a:ext cx="533400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𝑟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235145"/>
                <a:ext cx="533400" cy="401970"/>
              </a:xfrm>
              <a:prstGeom prst="rect">
                <a:avLst/>
              </a:prstGeom>
              <a:blipFill rotWithShape="1">
                <a:blip r:embed="rId3"/>
                <a:stretch>
                  <a:fillRect r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Elbow Connector 12"/>
          <p:cNvCxnSpPr/>
          <p:nvPr/>
        </p:nvCxnSpPr>
        <p:spPr>
          <a:xfrm rot="10800000">
            <a:off x="7010400" y="3960736"/>
            <a:ext cx="304800" cy="171450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63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Results…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Do you want to change your answer now? Does anyone </a:t>
            </a:r>
            <a:r>
              <a:rPr lang="en-US" dirty="0" smtClean="0">
                <a:solidFill>
                  <a:schemeClr val="tx2"/>
                </a:solidFill>
              </a:rPr>
              <a:t>know what the answer is?</a:t>
            </a:r>
          </a:p>
          <a:p>
            <a:r>
              <a:rPr lang="en-US" dirty="0" smtClean="0"/>
              <a:t>By subtracting the yellow area from the purple area, we come to find that…</a:t>
            </a:r>
          </a:p>
          <a:p>
            <a:pPr lvl="1"/>
            <a:r>
              <a:rPr lang="en-US" dirty="0" smtClean="0"/>
              <a:t>Their areas are EQUAL!</a:t>
            </a:r>
            <a:endParaRPr lang="en-US" dirty="0"/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715000" y="1866900"/>
            <a:ext cx="2590800" cy="2667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0" y="2286000"/>
            <a:ext cx="1828800" cy="18288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96000" y="2286740"/>
            <a:ext cx="1828800" cy="182806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010400" y="3201140"/>
            <a:ext cx="914400" cy="914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7" idx="4"/>
          </p:cNvCxnSpPr>
          <p:nvPr/>
        </p:nvCxnSpPr>
        <p:spPr>
          <a:xfrm>
            <a:off x="7010400" y="3201140"/>
            <a:ext cx="0" cy="9136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55167" y="347367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7315200" y="3235145"/>
                <a:ext cx="533400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𝑟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235145"/>
                <a:ext cx="533400" cy="401970"/>
              </a:xfrm>
              <a:prstGeom prst="rect">
                <a:avLst/>
              </a:prstGeom>
              <a:blipFill rotWithShape="1">
                <a:blip r:embed="rId2"/>
                <a:stretch>
                  <a:fillRect r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Elbow Connector 11"/>
          <p:cNvCxnSpPr/>
          <p:nvPr/>
        </p:nvCxnSpPr>
        <p:spPr>
          <a:xfrm rot="10800000">
            <a:off x="7010400" y="3960736"/>
            <a:ext cx="304800" cy="171450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43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Benefits Of This Problem: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Real-Life Applications:</a:t>
            </a:r>
          </a:p>
          <a:p>
            <a:pPr lvl="1"/>
            <a:r>
              <a:rPr lang="en-US" dirty="0" smtClean="0"/>
              <a:t>Tires and Wheels</a:t>
            </a:r>
          </a:p>
          <a:p>
            <a:pPr lvl="1"/>
            <a:r>
              <a:rPr lang="en-US" dirty="0" smtClean="0"/>
              <a:t>Donut vs. Tim-bit</a:t>
            </a:r>
          </a:p>
          <a:p>
            <a:pPr lvl="1"/>
            <a:r>
              <a:rPr lang="en-US" dirty="0" smtClean="0"/>
              <a:t>Architecture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Topics Covered:</a:t>
            </a:r>
          </a:p>
          <a:p>
            <a:pPr lvl="1"/>
            <a:r>
              <a:rPr lang="en-US" dirty="0" smtClean="0"/>
              <a:t>Properties of Circles</a:t>
            </a:r>
          </a:p>
          <a:p>
            <a:pPr lvl="2"/>
            <a:r>
              <a:rPr lang="en-US" dirty="0" smtClean="0"/>
              <a:t>Area</a:t>
            </a:r>
          </a:p>
          <a:p>
            <a:pPr lvl="2"/>
            <a:r>
              <a:rPr lang="en-US" dirty="0" smtClean="0"/>
              <a:t>Diameter</a:t>
            </a:r>
          </a:p>
          <a:p>
            <a:pPr lvl="2"/>
            <a:r>
              <a:rPr lang="en-US" dirty="0" smtClean="0"/>
              <a:t>Radius</a:t>
            </a:r>
          </a:p>
          <a:p>
            <a:pPr lvl="1"/>
            <a:r>
              <a:rPr lang="en-US" dirty="0" smtClean="0"/>
              <a:t>Right Triangle Trig</a:t>
            </a:r>
          </a:p>
        </p:txBody>
      </p:sp>
    </p:spTree>
    <p:extLst>
      <p:ext uri="{BB962C8B-B14F-4D97-AF65-F5344CB8AC3E}">
        <p14:creationId xmlns:p14="http://schemas.microsoft.com/office/powerpoint/2010/main" val="366552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62695" y="1219200"/>
            <a:ext cx="2565770" cy="2514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793096" y="3852450"/>
            <a:ext cx="2565770" cy="2514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7430" y="1219200"/>
            <a:ext cx="2565770" cy="2514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 descr="http://madisonaveresearch.com/pen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24635"/>
            <a:ext cx="685800" cy="70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71" y="157070"/>
            <a:ext cx="6621780" cy="60493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Taking a Lincoln for a spin!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6400800" y="264794"/>
            <a:ext cx="2133600" cy="499300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If a penny </a:t>
            </a:r>
            <a:r>
              <a:rPr lang="en-US" sz="2000" dirty="0" smtClean="0"/>
              <a:t>has a </a:t>
            </a:r>
            <a:r>
              <a:rPr lang="en-US" sz="2000" dirty="0" smtClean="0"/>
              <a:t>diameter </a:t>
            </a:r>
            <a:r>
              <a:rPr lang="en-US" sz="2000" dirty="0" smtClean="0"/>
              <a:t>of .75 </a:t>
            </a:r>
            <a:r>
              <a:rPr lang="en-US" sz="2000" dirty="0" smtClean="0"/>
              <a:t>inches and the circle has a diameter of 1.5 inches, how far will the penny have traveled after one revolution?</a:t>
            </a:r>
            <a:endParaRPr lang="en-US" sz="2000" dirty="0"/>
          </a:p>
        </p:txBody>
      </p:sp>
      <p:sp>
        <p:nvSpPr>
          <p:cNvPr id="11" name="AutoShape 4" descr="data:image/jpg;base64,/9j/4AAQSkZJRgABAQAAAQABAAD/2wCEAAkGBhQSEBQUEhQUEhMWGBkYGRgWGBgVFxocGxUXGBcYGBgZHCcfHCIjGxwXIC8iIycpLC4sHR8xNTArNSgrLCwBCQoKDgwOGg8PGCkdHyQpKSksKSksLCwpKSwpKSwpKSksKSwsLCw0LCkpLCksKSkpKSksKSkpKSkpLCwpLCkpKf/AABEIAH0AegMBIgACEQEDEQH/xAAbAAABBQEBAAAAAAAAAAAAAAAFAAMEBgcCAf/EAEEQAAIBAgQCBwUGAQsFAAAAAAECAwARBBIhMQVBBhMiUWFxgQcyQlKRFCNicoKhsRU0U3ODkrLB0fDxJFSio8L/xAAYAQADAQEAAAAAAAAAAAAAAAAAAgMEAf/EAB8RAAIDAQEAAwEBAAAAAAAAAAABAgMRITETQVESMv/aAAwDAQACEQMRAD8A3ClSpUAKvL1xNOqAliFUAkkkAADcknQVlvSP2pyYhzDwsWS5U4oqWBI3GHT4iPmOg3Nt6G8Opb4aB0g6V4XBJmxMyRA7Antt+VB2j6CqRjva7I5y4PBsRyfEN1VxyKxKDIw8dKr+C6IhD102eed2AzMwaQkndpDovkm3ed6MOnVorRBox2lKoFJL/iNrtfa96i7fwvGj9GX47xmbXrY4B3RwKLfqmcH1tTUUvEjvxJ7m1hfD2NxcadWdx41aY7lRca2Fxy21H8R9aCQYaKKUFpY+yzEAsA2oyrpcbD+AqfyyZX4YnmF41xVNsRDiLbh44z+8bqf2ohh/aTiI/wCeYOwv70L/AL5ZLD0zU3wiEKWBZGJNxlIJ3Pl3/wAakcTzBV6skMXAsPdN98wPKuq1nHTEsnA+mGFxXZilHWf0bgxyD9DWJ8xcUavWTcY4HAzKjDJJa+eNbICTocl9L/hIPjUnAdK8Xw5gmMBxGHuAsg1ceTH3vyvZu5mqsZpkJVtGpV5UXhvFI8RGJIXDo2xH7gjkRzB1qVVCQqVKlQAq4llCqWYgAAkk6AAC5JPKuzWT+2HpSzsvDoCwzgNiGXcIT2Yh+Jzb6ryJoBdA/SjpVJxmcwQEjAq1rAlTiGG7MfhiU2/bmdDXBeCxLCyRkZiChYDLa1wFUfCoOwHnvrUXBcFGGw6qydllGdlOqZTdFH4R3nc376KcPw+XU7nmLgEG2pvz8KyTnpurh/I5gMCbMrhQmllHI6aqRtXWLxcOFjuxCLfTmSSdgNyTUkSWF+Q1PluapXDYzj3adjmAkAjXkigrfzYg692akXSvgRmxE+JcAhooc1iikhz2cw6w3uAeai1tN6sHDuj6ormNQdjbTUg6anQCmurCyK18vWZnmvbQbIV7jfTx1pxcc4DKdbhguU2F9gDc9+ldADfysodjJkQKrEZOz2gdQCbXFyQDv2SbUU4ViXMSv1nWBrdmw0ubC7g6fqv6UzNgQMwIDXOul7jTf1Few9GY1USJGE1uclxpY5gy7FbcvKjgNBL7GpcOQQ1wT42AFiDtpUaPCvJI4dbq5PWZ+0hQXCqqnTXmaIhPXxO586Twh1Km9iLf8UuiNFLw+Il4bK0+FLPh7gSRvcW1sLk8jssm4tla421fgvGY8VCssRurd+jKR7ysORB5VVMZFljEKAuzk3zAMGW/bDXFrEG3frVc4Xjn4TjAWDDCT2zA65OQJ8Uva/Nfy1prn9MzTh9o12lXKNcXGoP+xXVWIEHjfFkwuGlnkNkiRnPoNB6mw9axvofgWnlbEz9qSQ9c55Z2F4k8AkZvbvcfLVx9ruMzQwYXlPJd/wCrjsz3+o+lReAwFYASLM/3h8C+uX9Iyr6CoWyxYaaI69JuIY8ja1NJGTXeT1pwCspsIvE47YeXu6t/8BqsezWcxYUEKQAxk0sVZVbJJrvmAKtbuFW/F4cPG6fMrL9QRVe6FNGkEQZc0motsCRmVrDkd7j8Q5VSPgkgzxafDxKYJGVUjKglgcw1Ddnm4sQRbYGorsgnOnZUZRlIsmW2bN55rggUSmUSLiFbUZez2bXXIijRuYtbu7Q9AkuGBVJt1lis2TZcwQC/eQVGveK60EQzi2CRq50BUEjby0+lN4Lphh41QzMYEkJVGcNlbQ2u1rC/KosnFYpD1U9hmRGUNpn3GgPl+9Py9GUaI5QXLMCFkJdRa3ZsdgBfSuR4EuoMoug29NfKx8rV3amoJRsDccvS1107rj60/SsTT1TULj/DFnhZGAPd51LavVub1xMXCF7MeNtJA+GkJMuGOXXcofcPpqvoKutZRhp/sfG4jsk/3Z7u37n0cD6mtYFbovUZJrGZh7QI+txtvkjWNfORwH/8XX6UWC+n+7f5VB6QrfGd951HoOrtRZ0rJY9Ztq4iNl1rq1eWN6dqZZsatVTxkIgxaolwZWkmUA31KKslgdiLBx33A773C1V/pfgkMQlLFJU0iKgEl29xQDzzWNweVPH0RsssuEMiZkZUlANywuraAEMoPusRqNxodxqFeVp+zIqRsmZGVb5VIBJ5bbMNNb8qOcGxLmJM4s2UX8TbXTlUfjmCK/fx3zAdofMAND5qdvoabeHF6McU6OR4pFRrjKQyn411uLHx7qi/yl90YWk6hW7Cym2o5MCdD4+HnXvCeM53BJPaByja/PUciM1v+KIRQdZBksA3aUXutrtbQjba1HgMicHwbqATP1ialQsaRjUEZiVuTptRkVEwhFiosMhKWBuLrobHnUoCkfogm1pI1csaQpTuFG9qCZGw8y6FSw88uWQf4W+prX8JOHjRxsyhvqAayf2ooPs0RP8AS6esUoNXjotiScBhSdzBCf8A1LWyr/Jmt9K70ojy4sNbacEnwYQ20pzF4o3dbvfOCLX2uugI/hT3T3Anrc4Gjxj+8hIH7sn0qRhcSHRWGzAHnzF6hZxmit6kwAZZAJLtJoQARfx57+m1SPvDJbPIqMCL675QRa4086OkVytJo4HMTkRkSSjrDY7mwvmv2rldBzqDjIBi8asJNkw9nI+eQi4H6Rv4mjfE8aYwoW3WSHIgO2bvPgo1Pp313hOBIqZLFtSSxPaLEm7XGoJOtx/lXUCCIbKPDa/+tePOLWbY7d1QOteGwlOeLbrPiXwkA0I/F9e+onGJXhs69pV1Zd8ycyPEDWjTuDJwMasOsuEjVyrDQ2Oq5SOY1FudMRcNxDWIn6lSNQiXbXXdmKhrWNwBrrapsmKzCRcwMKhe0FMkhJUPt4AixAOxqThWB0Bla1tZEKH9wL13qDg7gsOI0Cgk7kljckkkkk8ySSamKRUcU4KQVnb1wGr1xXi0AUn2qYi0MK8y7Nb8sMn+ZWtG6NcOK4LDL8sEQ+kaist6cn7RjoMOoubKvkZZF/8AlDW2xplAA2AAHpWupZEy2+gPpfhS2HLjePU2+UizfS4b0qqcDxVlyb2JtvsTqPQ3HlbvrR5EBBBAIIIIP7isr4gpwmLMTmw3jPzKdLeegHmo76W2P2PTL6ZZ71zNOqKWchVUEknkBuT4UxhZLi97g6i1BemF5Fiwo0+0SWb+rQZn+ui+tZkaWiR0ciOJkOLk1LAiJPkjJuL/AIm9492gqzuxUC6m3eNaZgwQiRQgsFAFh5U5JiSovypjhBnlcjOlp4TcMgtnXk2S2jc7qdfGoGIKvDNGnaCD7thfQFb5D4rYi3cR3U9jVMUhmg3NjLFtmBJAkXlmB08djypYaRVnzJbqsWl1vsJVXn+Zbf3aYAJ0GlMuGsxs8ZMd7agqezfmRbS3dcUd4Zh2YkMMuU2PNlPdf4lPwnu05UBxET4PHglVWLFEL2SbCQeY5irdNGVkVgey/ZdeRPwkcw24+ldOaCuO2WJg4byBsTz3H+9qBJiWslncuQvU+/YkuQwII1A0FzV2xkVlTMw7sx08Rf8AgfHWhfFJmRGK++ORGbnqKRrAT0DQTO7uiO2crIXzEhUs4C6kaaXovwucdQHN1UZjdmLaAk3zHcW18q5wxMsVpV0JII1XMAdCRuLi2lVzp9xcLEMKnvSCzKu4jvlKgd7myDwJPKhdeA+dG/ZxhjjeKSYth2EvIL/iGSAeiDP5tWyiq50F6OfY8IqvbrX+8lI2zH4R4KLAeVWOtqWIwN6xGqz066K/bcPZLCePtRttr8pPIGw15GxqzV4RXQTwxzov0lsTDN2JEJVwdCrXsTbkCbXHwse4rebx6TJjMNM5CxqrpmPuq7FbZjyuBa50uLUb9oPs+OJIxOEIjxabjTLKLWytfS9tNdCNDytS+C9KM4bD4iPK63V4XF2W2+UH30ty94fiFZZ149RrrsT9NUikDAMp0I2865fDixHI8jrVFwIlhF8M+aI2yxlrqLEXEbnbT4W8KN4HpVmPVzI0LkGxay3INja+9IUzDvG2WSMPpHqBINSmbQpJ3KdCG5MBQniyM0Dxo2R4MTEyt3ZzYemZj6Xo5isLG4PaKm2h/wBb6EeBqH0rw6jByslrqi3t+B1cfS1cQzPOki/auGmUDLNAwly81kibtJ9L+hFGWTrIrXtnAsRyJ1UjyahuLlETGde1BMoWde4gZRLbysreFjyqa2MiSO5ZVQAWJIVdLWsTpyp2xEhzit5IgbZipBZe8G6yD+6zH0FDlxans5sxUAB7g9Yuym/fsD5UzjOLtMt8JmLHQuRli7jcsO1flkBPjVbx/GIcFcAjE4oA9kdmOIHmTtGPEksdq51hxB3j/HlwseY9pzoiA6u3+g3J2AvUH2cdFXxE32/E9rXNHcWzMBYOAfgXUIPM86jdEehEuPl+1Y2/VHZSCpkF7hFXdIv3fn3VrkUQUAAAAAAACwAGwFXrr/kz2Wf1w9Fe0qVVICpUqVAHhFVbpl7PMNxAAuDFOvuTJo622v3irVSoAwrG8M4hwwkzo88X/c4cZj/bRHRvPQ+JqVgOmcWIGVhFiF3OW2f1hlswP5Sa2siqzx72c4DF3abDR5j8aDq387rv61N1plY2tFEWbCBvu8TLhG+VmZV9UnFvoamLLeN0ONgkRwQcyxjcWOqvapc3sWjUf9PjcZCPlL9Yv0ahr+x2W/8AP7/mwkJP1JqfxP8ASqvR4eIwxrll4lHa1rJ1IJ7xqWOtQzx3AwgNFDLiGA0eTNYf2uIIUfp+lHeH+xqw7eOxBHdGscP7qL0d4Z7LsBEcxiM7g+9OxlP0bT9qZVCu78M8XiuP4k2TDIRHsepuqgdzYlwLfoX1q5dFfZVFBlkxOWaQHMqKCIUPzWPakb8Tk1fYogoCqAqjYAAAegru1UUUiUptiApV7XlMIKlSpUAf/9k="/>
          <p:cNvSpPr>
            <a:spLocks noChangeAspect="1" noChangeArrowheads="1"/>
          </p:cNvSpPr>
          <p:nvPr/>
        </p:nvSpPr>
        <p:spPr bwMode="auto">
          <a:xfrm>
            <a:off x="63500" y="-581025"/>
            <a:ext cx="11620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data:image/jpg;base64,/9j/4AAQSkZJRgABAQAAAQABAAD/2wCEAAkGBhQSEBQUEhQUEhMWGBkYGRgWGBgVFxocGxUXGBcYGBgZHCcfHCIjGxwXIC8iIycpLC4sHR8xNTArNSgrLCwBCQoKDgwOGg8PGCkdHyQpKSksKSksLCwpKSwpKSwpKSksKSwsLCw0LCkpLCksKSkpKSksKSkpKSkpLCwpLCkpKf/AABEIAH0AegMBIgACEQEDEQH/xAAbAAABBQEBAAAAAAAAAAAAAAAFAAMEBgcCAf/EAEEQAAIBAgQCBwUGAQsFAAAAAAECAwARBBIhMQVBBhMiUWFxgQcyQlKRFCNicoKhsRU0U3ODkrLB0fDxJFSio8L/xAAYAQADAQEAAAAAAAAAAAAAAAAAAgMEAf/EAB8RAAIDAQEAAwEBAAAAAAAAAAABAgMRITETQVESMv/aAAwDAQACEQMRAD8A3ClSpUAKvL1xNOqAliFUAkkkAADcknQVlvSP2pyYhzDwsWS5U4oqWBI3GHT4iPmOg3Nt6G8Opb4aB0g6V4XBJmxMyRA7Antt+VB2j6CqRjva7I5y4PBsRyfEN1VxyKxKDIw8dKr+C6IhD102eed2AzMwaQkndpDovkm3ed6MOnVorRBox2lKoFJL/iNrtfa96i7fwvGj9GX47xmbXrY4B3RwKLfqmcH1tTUUvEjvxJ7m1hfD2NxcadWdx41aY7lRca2Fxy21H8R9aCQYaKKUFpY+yzEAsA2oyrpcbD+AqfyyZX4YnmF41xVNsRDiLbh44z+8bqf2ohh/aTiI/wCeYOwv70L/AL5ZLD0zU3wiEKWBZGJNxlIJ3Pl3/wAakcTzBV6skMXAsPdN98wPKuq1nHTEsnA+mGFxXZilHWf0bgxyD9DWJ8xcUavWTcY4HAzKjDJJa+eNbICTocl9L/hIPjUnAdK8Xw5gmMBxGHuAsg1ceTH3vyvZu5mqsZpkJVtGpV5UXhvFI8RGJIXDo2xH7gjkRzB1qVVCQqVKlQAq4llCqWYgAAkk6AAC5JPKuzWT+2HpSzsvDoCwzgNiGXcIT2Yh+Jzb6ryJoBdA/SjpVJxmcwQEjAq1rAlTiGG7MfhiU2/bmdDXBeCxLCyRkZiChYDLa1wFUfCoOwHnvrUXBcFGGw6qydllGdlOqZTdFH4R3nc376KcPw+XU7nmLgEG2pvz8KyTnpurh/I5gMCbMrhQmllHI6aqRtXWLxcOFjuxCLfTmSSdgNyTUkSWF+Q1PluapXDYzj3adjmAkAjXkigrfzYg692akXSvgRmxE+JcAhooc1iikhz2cw6w3uAeai1tN6sHDuj6ormNQdjbTUg6anQCmurCyK18vWZnmvbQbIV7jfTx1pxcc4DKdbhguU2F9gDc9+ldADfysodjJkQKrEZOz2gdQCbXFyQDv2SbUU4ViXMSv1nWBrdmw0ubC7g6fqv6UzNgQMwIDXOul7jTf1Few9GY1USJGE1uclxpY5gy7FbcvKjgNBL7GpcOQQ1wT42AFiDtpUaPCvJI4dbq5PWZ+0hQXCqqnTXmaIhPXxO586Twh1Km9iLf8UuiNFLw+Il4bK0+FLPh7gSRvcW1sLk8jssm4tla421fgvGY8VCssRurd+jKR7ysORB5VVMZFljEKAuzk3zAMGW/bDXFrEG3frVc4Xjn4TjAWDDCT2zA65OQJ8Uva/Nfy1prn9MzTh9o12lXKNcXGoP+xXVWIEHjfFkwuGlnkNkiRnPoNB6mw9axvofgWnlbEz9qSQ9c55Z2F4k8AkZvbvcfLVx9ruMzQwYXlPJd/wCrjsz3+o+lReAwFYASLM/3h8C+uX9Iyr6CoWyxYaaI69JuIY8ja1NJGTXeT1pwCspsIvE47YeXu6t/8BqsezWcxYUEKQAxk0sVZVbJJrvmAKtbuFW/F4cPG6fMrL9QRVe6FNGkEQZc0motsCRmVrDkd7j8Q5VSPgkgzxafDxKYJGVUjKglgcw1Ddnm4sQRbYGorsgnOnZUZRlIsmW2bN55rggUSmUSLiFbUZez2bXXIijRuYtbu7Q9AkuGBVJt1lis2TZcwQC/eQVGveK60EQzi2CRq50BUEjby0+lN4Lphh41QzMYEkJVGcNlbQ2u1rC/KosnFYpD1U9hmRGUNpn3GgPl+9Py9GUaI5QXLMCFkJdRa3ZsdgBfSuR4EuoMoug29NfKx8rV3amoJRsDccvS1107rj60/SsTT1TULj/DFnhZGAPd51LavVub1xMXCF7MeNtJA+GkJMuGOXXcofcPpqvoKutZRhp/sfG4jsk/3Z7u37n0cD6mtYFbovUZJrGZh7QI+txtvkjWNfORwH/8XX6UWC+n+7f5VB6QrfGd951HoOrtRZ0rJY9Ztq4iNl1rq1eWN6dqZZsatVTxkIgxaolwZWkmUA31KKslgdiLBx33A773C1V/pfgkMQlLFJU0iKgEl29xQDzzWNweVPH0RsssuEMiZkZUlANywuraAEMoPusRqNxodxqFeVp+zIqRsmZGVb5VIBJ5bbMNNb8qOcGxLmJM4s2UX8TbXTlUfjmCK/fx3zAdofMAND5qdvoabeHF6McU6OR4pFRrjKQyn411uLHx7qi/yl90YWk6hW7Cym2o5MCdD4+HnXvCeM53BJPaByja/PUciM1v+KIRQdZBksA3aUXutrtbQjba1HgMicHwbqATP1ialQsaRjUEZiVuTptRkVEwhFiosMhKWBuLrobHnUoCkfogm1pI1csaQpTuFG9qCZGw8y6FSw88uWQf4W+prX8JOHjRxsyhvqAayf2ooPs0RP8AS6esUoNXjotiScBhSdzBCf8A1LWyr/Jmt9K70ojy4sNbacEnwYQ20pzF4o3dbvfOCLX2uugI/hT3T3Anrc4Gjxj+8hIH7sn0qRhcSHRWGzAHnzF6hZxmit6kwAZZAJLtJoQARfx57+m1SPvDJbPIqMCL675QRa4086OkVytJo4HMTkRkSSjrDY7mwvmv2rldBzqDjIBi8asJNkw9nI+eQi4H6Rv4mjfE8aYwoW3WSHIgO2bvPgo1Pp313hOBIqZLFtSSxPaLEm7XGoJOtx/lXUCCIbKPDa/+tePOLWbY7d1QOteGwlOeLbrPiXwkA0I/F9e+onGJXhs69pV1Zd8ycyPEDWjTuDJwMasOsuEjVyrDQ2Oq5SOY1FudMRcNxDWIn6lSNQiXbXXdmKhrWNwBrrapsmKzCRcwMKhe0FMkhJUPt4AixAOxqThWB0Bla1tZEKH9wL13qDg7gsOI0Cgk7kljckkkkk8ySSamKRUcU4KQVnb1wGr1xXi0AUn2qYi0MK8y7Nb8sMn+ZWtG6NcOK4LDL8sEQ+kaist6cn7RjoMOoubKvkZZF/8AlDW2xplAA2AAHpWupZEy2+gPpfhS2HLjePU2+UizfS4b0qqcDxVlyb2JtvsTqPQ3HlbvrR5EBBBAIIIIP7isr4gpwmLMTmw3jPzKdLeegHmo76W2P2PTL6ZZ71zNOqKWchVUEknkBuT4UxhZLi97g6i1BemF5Fiwo0+0SWb+rQZn+ui+tZkaWiR0ciOJkOLk1LAiJPkjJuL/AIm9492gqzuxUC6m3eNaZgwQiRQgsFAFh5U5JiSovypjhBnlcjOlp4TcMgtnXk2S2jc7qdfGoGIKvDNGnaCD7thfQFb5D4rYi3cR3U9jVMUhmg3NjLFtmBJAkXlmB08djypYaRVnzJbqsWl1vsJVXn+Zbf3aYAJ0GlMuGsxs8ZMd7agqezfmRbS3dcUd4Zh2YkMMuU2PNlPdf4lPwnu05UBxET4PHglVWLFEL2SbCQeY5irdNGVkVgey/ZdeRPwkcw24+ldOaCuO2WJg4byBsTz3H+9qBJiWslncuQvU+/YkuQwII1A0FzV2xkVlTMw7sx08Rf8AgfHWhfFJmRGK++ORGbnqKRrAT0DQTO7uiO2crIXzEhUs4C6kaaXovwucdQHN1UZjdmLaAk3zHcW18q5wxMsVpV0JII1XMAdCRuLi2lVzp9xcLEMKnvSCzKu4jvlKgd7myDwJPKhdeA+dG/ZxhjjeKSYth2EvIL/iGSAeiDP5tWyiq50F6OfY8IqvbrX+8lI2zH4R4KLAeVWOtqWIwN6xGqz066K/bcPZLCePtRttr8pPIGw15GxqzV4RXQTwxzov0lsTDN2JEJVwdCrXsTbkCbXHwse4rebx6TJjMNM5CxqrpmPuq7FbZjyuBa50uLUb9oPs+OJIxOEIjxabjTLKLWytfS9tNdCNDytS+C9KM4bD4iPK63V4XF2W2+UH30ty94fiFZZ149RrrsT9NUikDAMp0I2865fDixHI8jrVFwIlhF8M+aI2yxlrqLEXEbnbT4W8KN4HpVmPVzI0LkGxay3INja+9IUzDvG2WSMPpHqBINSmbQpJ3KdCG5MBQniyM0Dxo2R4MTEyt3ZzYemZj6Xo5isLG4PaKm2h/wBb6EeBqH0rw6jByslrqi3t+B1cfS1cQzPOki/auGmUDLNAwly81kibtJ9L+hFGWTrIrXtnAsRyJ1UjyahuLlETGde1BMoWde4gZRLbysreFjyqa2MiSO5ZVQAWJIVdLWsTpyp2xEhzit5IgbZipBZe8G6yD+6zH0FDlxans5sxUAB7g9Yuym/fsD5UzjOLtMt8JmLHQuRli7jcsO1flkBPjVbx/GIcFcAjE4oA9kdmOIHmTtGPEksdq51hxB3j/HlwseY9pzoiA6u3+g3J2AvUH2cdFXxE32/E9rXNHcWzMBYOAfgXUIPM86jdEehEuPl+1Y2/VHZSCpkF7hFXdIv3fn3VrkUQUAAAAAAACwAGwFXrr/kz2Wf1w9Fe0qVVICpUqVAHhFVbpl7PMNxAAuDFOvuTJo622v3irVSoAwrG8M4hwwkzo88X/c4cZj/bRHRvPQ+JqVgOmcWIGVhFiF3OW2f1hlswP5Sa2siqzx72c4DF3abDR5j8aDq387rv61N1plY2tFEWbCBvu8TLhG+VmZV9UnFvoamLLeN0ONgkRwQcyxjcWOqvapc3sWjUf9PjcZCPlL9Yv0ahr+x2W/8AP7/mwkJP1JqfxP8ASqvR4eIwxrll4lHa1rJ1IJ7xqWOtQzx3AwgNFDLiGA0eTNYf2uIIUfp+lHeH+xqw7eOxBHdGscP7qL0d4Z7LsBEcxiM7g+9OxlP0bT9qZVCu78M8XiuP4k2TDIRHsepuqgdzYlwLfoX1q5dFfZVFBlkxOWaQHMqKCIUPzWPakb8Tk1fYogoCqAqjYAAAegru1UUUiUptiApV7XlMIKlSpUAf/9k="/>
          <p:cNvSpPr>
            <a:spLocks noChangeAspect="1" noChangeArrowheads="1"/>
          </p:cNvSpPr>
          <p:nvPr/>
        </p:nvSpPr>
        <p:spPr bwMode="auto">
          <a:xfrm>
            <a:off x="215900" y="-428625"/>
            <a:ext cx="11620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1965" y="1790700"/>
            <a:ext cx="13716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00500" y="1969529"/>
            <a:ext cx="13716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8" descr="http://madisonaveresearch.com/pen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343400" y="1249378"/>
            <a:ext cx="685800" cy="70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/>
          <p:cNvSpPr/>
          <p:nvPr/>
        </p:nvSpPr>
        <p:spPr>
          <a:xfrm>
            <a:off x="2603563" y="4296335"/>
            <a:ext cx="13716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8" descr="http://madisonaveresearch.com/pen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63" y="4630270"/>
            <a:ext cx="685800" cy="70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779480" y="2590800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495800" y="3852450"/>
            <a:ext cx="533400" cy="5671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82" y="1208838"/>
            <a:ext cx="8323517" cy="515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76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52903E-6 L 1.05521 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6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14" grpId="0" animBg="1"/>
      <p:bldP spid="10" grpId="0" animBg="1"/>
      <p:bldP spid="18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Try </a:t>
            </a:r>
            <a:r>
              <a:rPr lang="en-US" dirty="0"/>
              <a:t>I</a:t>
            </a:r>
            <a:r>
              <a:rPr lang="en-US" dirty="0" smtClean="0"/>
              <a:t>t!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Everyone please take a penny and a </a:t>
            </a:r>
            <a:r>
              <a:rPr lang="en-US" dirty="0" smtClean="0"/>
              <a:t>circle.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Try </a:t>
            </a:r>
            <a:r>
              <a:rPr lang="en-US" dirty="0" smtClean="0"/>
              <a:t>rotating the penny around the circle </a:t>
            </a:r>
            <a:r>
              <a:rPr lang="en-US" dirty="0" smtClean="0"/>
              <a:t>once (without it sliding), </a:t>
            </a:r>
            <a:r>
              <a:rPr lang="en-US" dirty="0" smtClean="0"/>
              <a:t>keeping track of how many revolutions you </a:t>
            </a:r>
            <a:r>
              <a:rPr lang="en-US" dirty="0" smtClean="0"/>
              <a:t>get.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Did </a:t>
            </a:r>
            <a:r>
              <a:rPr lang="en-US" dirty="0" smtClean="0"/>
              <a:t>the person next to you get the same number?</a:t>
            </a:r>
          </a:p>
        </p:txBody>
      </p:sp>
    </p:spTree>
    <p:extLst>
      <p:ext uri="{BB962C8B-B14F-4D97-AF65-F5344CB8AC3E}">
        <p14:creationId xmlns:p14="http://schemas.microsoft.com/office/powerpoint/2010/main" val="212356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67200" y="1752600"/>
            <a:ext cx="4267200" cy="3581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ttp://madisonaveresearch.com/pen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178623"/>
            <a:ext cx="685800" cy="70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Mathematics </a:t>
            </a:r>
            <a:r>
              <a:rPr lang="en-US" dirty="0"/>
              <a:t>B</a:t>
            </a:r>
            <a:r>
              <a:rPr lang="en-US" dirty="0" smtClean="0"/>
              <a:t>ehind </a:t>
            </a:r>
            <a:r>
              <a:rPr lang="en-US" dirty="0"/>
              <a:t>I</a:t>
            </a:r>
            <a:r>
              <a:rPr lang="en-US" dirty="0" smtClean="0"/>
              <a:t>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447800"/>
                <a:ext cx="3657600" cy="53340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Similarity of Circles</a:t>
                </a:r>
              </a:p>
              <a:p>
                <a:pPr lvl="1"/>
                <a:r>
                  <a:rPr lang="en-US" dirty="0" smtClean="0"/>
                  <a:t>We can </a:t>
                </a:r>
                <a:r>
                  <a:rPr lang="en-US" dirty="0" smtClean="0"/>
                  <a:t>set up a proportion</a:t>
                </a:r>
                <a:r>
                  <a:rPr lang="en-US" dirty="0"/>
                  <a:t> </a:t>
                </a:r>
                <a:r>
                  <a:rPr lang="en-US" dirty="0" smtClean="0"/>
                  <a:t>of circumferences and </a:t>
                </a:r>
                <a:r>
                  <a:rPr lang="en-US" dirty="0" smtClean="0"/>
                  <a:t>radii</a:t>
                </a: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Does anyone have an answer yet?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1 </a:t>
                </a:r>
                <a:r>
                  <a:rPr lang="en-US" dirty="0" smtClean="0"/>
                  <a:t>revolution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.375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.75</m:t>
                        </m:r>
                      </m:den>
                    </m:f>
                  </m:oMath>
                </a14:m>
                <a:r>
                  <a:rPr lang="en-US" dirty="0" smtClean="0"/>
                  <a:t> =.</a:t>
                </a:r>
                <a:r>
                  <a:rPr lang="en-US" dirty="0" smtClean="0"/>
                  <a:t>5</a:t>
                </a:r>
              </a:p>
              <a:p>
                <a:pPr lvl="2"/>
                <a:r>
                  <a:rPr lang="en-US" dirty="0" smtClean="0"/>
                  <a:t>After one revolution, the penny will have traveled half the circumference of the circle.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Is it always .5?</a:t>
                </a:r>
              </a:p>
              <a:p>
                <a:pPr lvl="2"/>
                <a:r>
                  <a:rPr lang="en-US" dirty="0" smtClean="0"/>
                  <a:t>No</a:t>
                </a:r>
                <a:r>
                  <a:rPr lang="en-US" dirty="0" smtClean="0"/>
                  <a:t>! Why? </a:t>
                </a:r>
                <a:r>
                  <a:rPr lang="en-US" dirty="0" smtClean="0"/>
                  <a:t>This is just because the penny had half the radius of the larger circle.</a:t>
                </a: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447800"/>
                <a:ext cx="3657600" cy="5334000"/>
              </a:xfrm>
              <a:blipFill rotWithShape="1">
                <a:blip r:embed="rId3"/>
                <a:stretch>
                  <a:fillRect l="-500" t="-1257" r="-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5715000" y="2857500"/>
            <a:ext cx="13716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>
            <a:stCxn id="8" idx="2"/>
          </p:cNvCxnSpPr>
          <p:nvPr/>
        </p:nvCxnSpPr>
        <p:spPr>
          <a:xfrm>
            <a:off x="5715000" y="3543300"/>
            <a:ext cx="685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1"/>
          </p:cNvCxnSpPr>
          <p:nvPr/>
        </p:nvCxnSpPr>
        <p:spPr>
          <a:xfrm>
            <a:off x="7086600" y="3530488"/>
            <a:ext cx="3429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48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387</TotalTime>
  <Words>709</Words>
  <Application>Microsoft Office PowerPoint</Application>
  <PresentationFormat>On-screen Show (4:3)</PresentationFormat>
  <Paragraphs>113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Oriel</vt:lpstr>
      <vt:lpstr>The Circle of Life! Brain Busters for Your Classroom</vt:lpstr>
      <vt:lpstr>Concentric Circles</vt:lpstr>
      <vt:lpstr>Which Area Is Bigger?</vt:lpstr>
      <vt:lpstr>Concentric Circles</vt:lpstr>
      <vt:lpstr>The Results…</vt:lpstr>
      <vt:lpstr>The Benefits Of This Problem:</vt:lpstr>
      <vt:lpstr>Taking a Lincoln for a spin!</vt:lpstr>
      <vt:lpstr>Let’s Try It!</vt:lpstr>
      <vt:lpstr>The Mathematics Behind It</vt:lpstr>
      <vt:lpstr>Crafty Crescents</vt:lpstr>
      <vt:lpstr>Crafty Crescents</vt:lpstr>
      <vt:lpstr>Crafty Crescents</vt:lpstr>
      <vt:lpstr>The Benefits Of This Problem:</vt:lpstr>
      <vt:lpstr>Why These Are Good Problems</vt:lpstr>
    </vt:vector>
  </TitlesOfParts>
  <Company>SUNY Fredonia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Circle of Life! Brain Busters for Your Classroom</dc:title>
  <dc:creator>SUNY Fredonia</dc:creator>
  <cp:lastModifiedBy>SUNY Fredonia</cp:lastModifiedBy>
  <cp:revision>35</cp:revision>
  <dcterms:created xsi:type="dcterms:W3CDTF">2011-10-21T16:59:17Z</dcterms:created>
  <dcterms:modified xsi:type="dcterms:W3CDTF">2011-10-26T16:59:31Z</dcterms:modified>
</cp:coreProperties>
</file>