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20116800" cy="31089600"/>
  <p:notesSz cx="19659600" cy="30632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252"/>
    <a:srgbClr val="FFFF99"/>
    <a:srgbClr val="00CCFF"/>
    <a:srgbClr val="9900CC"/>
    <a:srgbClr val="A953FF"/>
    <a:srgbClr val="FFFF66"/>
    <a:srgbClr val="660033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649" autoAdjust="0"/>
  </p:normalViewPr>
  <p:slideViewPr>
    <p:cSldViewPr>
      <p:cViewPr>
        <p:scale>
          <a:sx n="18" d="100"/>
          <a:sy n="18" d="100"/>
        </p:scale>
        <p:origin x="-2472" y="-66"/>
      </p:cViewPr>
      <p:guideLst>
        <p:guide orient="horz" pos="9792"/>
        <p:guide pos="6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8518525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7378" tIns="143689" rIns="287378" bIns="143689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Times New Roman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1141075" y="0"/>
            <a:ext cx="8518525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7378" tIns="143689" rIns="287378" bIns="143689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29100463"/>
            <a:ext cx="8518525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7378" tIns="143689" rIns="287378" bIns="143689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Times New Roman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1141075" y="29100463"/>
            <a:ext cx="8518525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7378" tIns="143689" rIns="287378" bIns="143689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92D6737-DE0D-49C9-B083-381DC78DE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125" y="9658350"/>
            <a:ext cx="17100550" cy="6664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838" y="17618075"/>
            <a:ext cx="14081125" cy="79438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8BBAC-1F44-4407-8B02-2F8772FFC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380F9-1907-4E8C-8737-E643409E1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33538" y="2763838"/>
            <a:ext cx="4275137" cy="2487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25" y="2763838"/>
            <a:ext cx="12673013" cy="2487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47344-48C3-4F48-A4D6-4AA07BB94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FD97A-B497-4ECE-A9FC-840F28AD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088" y="19978688"/>
            <a:ext cx="17098962" cy="61737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9088" y="13177838"/>
            <a:ext cx="17098962" cy="68008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117E4-F904-45CD-AFBD-9FA99D7FF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8982075"/>
            <a:ext cx="8474075" cy="1865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34600" y="8982075"/>
            <a:ext cx="8474075" cy="1865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D2647-A34E-478C-B3EF-FDC590AC2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475" y="1244600"/>
            <a:ext cx="18103850" cy="518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6475" y="6959600"/>
            <a:ext cx="8888413" cy="29003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6475" y="9859963"/>
            <a:ext cx="8888413" cy="17911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18738" y="6959600"/>
            <a:ext cx="8891587" cy="29003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18738" y="9859963"/>
            <a:ext cx="8891587" cy="17911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E4596-70A9-4EA5-B4DE-DAC1235F1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48AD2-4977-488B-8F58-BB6B3AD13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C5D8C-1B87-4F3C-973E-A30CB7B41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475" y="1238250"/>
            <a:ext cx="6618288" cy="52673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4475" y="1238250"/>
            <a:ext cx="11245850" cy="26533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6475" y="6505575"/>
            <a:ext cx="6618288" cy="2126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1A6A4-951E-44F0-83C3-86E00C157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3350" y="21763038"/>
            <a:ext cx="12069763" cy="2568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43350" y="2778125"/>
            <a:ext cx="12069763" cy="18653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43350" y="24331613"/>
            <a:ext cx="12069763" cy="3649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5F44-F32E-4527-8A89-8BDDB5348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08125" y="2763838"/>
            <a:ext cx="1710055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2608" tIns="146304" rIns="292608" bIns="1463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8125" y="8982075"/>
            <a:ext cx="17100550" cy="186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2608" tIns="146304" rIns="292608" bIns="146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08125" y="28325763"/>
            <a:ext cx="41910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2608" tIns="146304" rIns="292608" bIns="146304" numCol="1" anchor="t" anchorCtr="0" compatLnSpc="1">
            <a:prstTxWarp prst="textNoShape">
              <a:avLst/>
            </a:prstTxWarp>
          </a:bodyPr>
          <a:lstStyle>
            <a:lvl1pPr algn="l">
              <a:defRPr sz="4500">
                <a:latin typeface="Times New Roman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73875" y="28325763"/>
            <a:ext cx="636905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2608" tIns="146304" rIns="292608" bIns="146304" numCol="1" anchor="t" anchorCtr="0" compatLnSpc="1">
            <a:prstTxWarp prst="textNoShape">
              <a:avLst/>
            </a:prstTxWarp>
          </a:bodyPr>
          <a:lstStyle>
            <a:lvl1pPr algn="ctr">
              <a:defRPr sz="4500">
                <a:latin typeface="Times New Roman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417675" y="28325763"/>
            <a:ext cx="41910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2608" tIns="146304" rIns="292608" bIns="146304" numCol="1" anchor="t" anchorCtr="0" compatLnSpc="1">
            <a:prstTxWarp prst="textNoShape">
              <a:avLst/>
            </a:prstTxWarp>
          </a:bodyPr>
          <a:lstStyle>
            <a:lvl1pPr algn="r">
              <a:defRPr sz="4500">
                <a:latin typeface="Times New Roman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37FAFDE8-6F93-4E50-A92A-B8B355C9A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5763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defTabSz="2925763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Times New Roman" pitchFamily="4" charset="0"/>
          <a:ea typeface="ＭＳ Ｐゴシック" pitchFamily="4" charset="-128"/>
        </a:defRPr>
      </a:lvl2pPr>
      <a:lvl3pPr algn="ctr" defTabSz="2925763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Times New Roman" pitchFamily="4" charset="0"/>
          <a:ea typeface="ＭＳ Ｐゴシック" pitchFamily="4" charset="-128"/>
        </a:defRPr>
      </a:lvl3pPr>
      <a:lvl4pPr algn="ctr" defTabSz="2925763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Times New Roman" pitchFamily="4" charset="0"/>
          <a:ea typeface="ＭＳ Ｐゴシック" pitchFamily="4" charset="-128"/>
        </a:defRPr>
      </a:lvl4pPr>
      <a:lvl5pPr algn="ctr" defTabSz="2925763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Times New Roman" pitchFamily="4" charset="0"/>
          <a:ea typeface="ＭＳ Ｐゴシック" pitchFamily="4" charset="-128"/>
        </a:defRPr>
      </a:lvl5pPr>
      <a:lvl6pPr marL="457200" algn="ctr" defTabSz="2925763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Times New Roman" pitchFamily="4" charset="0"/>
        </a:defRPr>
      </a:lvl6pPr>
      <a:lvl7pPr marL="914400" algn="ctr" defTabSz="2925763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Times New Roman" pitchFamily="4" charset="0"/>
        </a:defRPr>
      </a:lvl7pPr>
      <a:lvl8pPr marL="1371600" algn="ctr" defTabSz="2925763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Times New Roman" pitchFamily="4" charset="0"/>
        </a:defRPr>
      </a:lvl8pPr>
      <a:lvl9pPr marL="1828800" algn="ctr" defTabSz="2925763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Times New Roman" pitchFamily="4" charset="0"/>
        </a:defRPr>
      </a:lvl9pPr>
    </p:titleStyle>
    <p:bodyStyle>
      <a:lvl1pPr marL="1096963" indent="-1096963" algn="l" defTabSz="2925763" rtl="0" eaLnBrk="0" fontAlgn="base" hangingPunct="0">
        <a:spcBef>
          <a:spcPct val="20000"/>
        </a:spcBef>
        <a:spcAft>
          <a:spcPct val="0"/>
        </a:spcAft>
        <a:buChar char="•"/>
        <a:defRPr sz="10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2378075" indent="-914400" algn="l" defTabSz="2925763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  <a:ea typeface="ＭＳ Ｐゴシック" pitchFamily="4" charset="-128"/>
        </a:defRPr>
      </a:lvl2pPr>
      <a:lvl3pPr marL="3657600" indent="-731838" algn="l" defTabSz="2925763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ＭＳ Ｐゴシック" pitchFamily="4" charset="-128"/>
        </a:defRPr>
      </a:lvl3pPr>
      <a:lvl4pPr marL="5121275" indent="-731838" algn="l" defTabSz="2925763" rtl="0" eaLnBrk="0" fontAlgn="base" hangingPunct="0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  <a:ea typeface="ＭＳ Ｐゴシック" pitchFamily="4" charset="-128"/>
        </a:defRPr>
      </a:lvl4pPr>
      <a:lvl5pPr marL="6583363" indent="-731838" algn="l" defTabSz="2925763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ＭＳ Ｐゴシック" pitchFamily="4" charset="-128"/>
        </a:defRPr>
      </a:lvl5pPr>
      <a:lvl6pPr marL="7040563" indent="-731838" algn="l" defTabSz="2925763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ＭＳ Ｐゴシック" pitchFamily="4" charset="-128"/>
        </a:defRPr>
      </a:lvl6pPr>
      <a:lvl7pPr marL="7497763" indent="-731838" algn="l" defTabSz="2925763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ＭＳ Ｐゴシック" pitchFamily="4" charset="-128"/>
        </a:defRPr>
      </a:lvl7pPr>
      <a:lvl8pPr marL="7954963" indent="-731838" algn="l" defTabSz="2925763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ＭＳ Ｐゴシック" pitchFamily="4" charset="-128"/>
        </a:defRPr>
      </a:lvl8pPr>
      <a:lvl9pPr marL="8412163" indent="-731838" algn="l" defTabSz="2925763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ＭＳ Ｐゴシック" pitchFamily="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" Type="http://schemas.openxmlformats.org/officeDocument/2006/relationships/image" Target="../media/image2.png"/><Relationship Id="rId21" Type="http://schemas.openxmlformats.org/officeDocument/2006/relationships/image" Target="../media/image18.png"/><Relationship Id="rId34" Type="http://schemas.openxmlformats.org/officeDocument/2006/relationships/image" Target="../media/image3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33" Type="http://schemas.openxmlformats.org/officeDocument/2006/relationships/image" Target="../media/image30.png"/><Relationship Id="rId38" Type="http://schemas.openxmlformats.org/officeDocument/2006/relationships/image" Target="../media/image35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ross@fredonia.edu" TargetMode="External"/><Relationship Id="rId11" Type="http://schemas.openxmlformats.org/officeDocument/2006/relationships/image" Target="../media/image8.pn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37" Type="http://schemas.openxmlformats.org/officeDocument/2006/relationships/image" Target="../media/image34.jpeg"/><Relationship Id="rId5" Type="http://schemas.openxmlformats.org/officeDocument/2006/relationships/hyperlink" Target="mailto:mkarpie@fredonia.edu" TargetMode="External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36" Type="http://schemas.openxmlformats.org/officeDocument/2006/relationships/image" Target="../media/image33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31" Type="http://schemas.openxmlformats.org/officeDocument/2006/relationships/image" Target="../media/image28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7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7380" y="639144"/>
            <a:ext cx="38100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67112" y="819164"/>
            <a:ext cx="2947988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216"/>
          <p:cNvSpPr>
            <a:spLocks noChangeArrowheads="1"/>
          </p:cNvSpPr>
          <p:nvPr/>
        </p:nvSpPr>
        <p:spPr bwMode="auto">
          <a:xfrm>
            <a:off x="0" y="0"/>
            <a:ext cx="20116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040" name="TextBox 42"/>
          <p:cNvSpPr txBox="1">
            <a:spLocks noChangeArrowheads="1"/>
          </p:cNvSpPr>
          <p:nvPr/>
        </p:nvSpPr>
        <p:spPr bwMode="auto">
          <a:xfrm>
            <a:off x="820738" y="23102888"/>
            <a:ext cx="21907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Students attempt to identify certain shapes used in Snowy Night.</a:t>
            </a:r>
          </a:p>
        </p:txBody>
      </p:sp>
      <p:pic>
        <p:nvPicPr>
          <p:cNvPr id="17" name="Picture 16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3364" y="2691372"/>
            <a:ext cx="5887541" cy="4644516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7466112" y="2211123"/>
            <a:ext cx="8532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Mabra Karpie &amp; Jamie Ross</a:t>
            </a:r>
          </a:p>
          <a:p>
            <a:pPr algn="ctr"/>
            <a:r>
              <a:rPr lang="en-US" sz="3600" dirty="0" smtClean="0">
                <a:hlinkClick r:id="rId5"/>
              </a:rPr>
              <a:t>mkarpie@fredonia.edu</a:t>
            </a:r>
            <a:r>
              <a:rPr lang="en-US" sz="3600" dirty="0" smtClean="0"/>
              <a:t> </a:t>
            </a:r>
            <a:r>
              <a:rPr lang="en-US" sz="3600" dirty="0" smtClean="0">
                <a:hlinkClick r:id="rId6"/>
              </a:rPr>
              <a:t>jross@fredonia.edu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21" name="Picture 20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57800" y="11440344"/>
            <a:ext cx="3886200" cy="3108960"/>
          </a:xfrm>
          <a:prstGeom prst="rect">
            <a:avLst/>
          </a:prstGeom>
          <a:noFill/>
        </p:spPr>
      </p:pic>
      <p:pic>
        <p:nvPicPr>
          <p:cNvPr id="22" name="Picture 21"/>
          <p:cNvPicPr/>
          <p:nvPr/>
        </p:nvPicPr>
        <p:blipFill>
          <a:blip r:embed="rId8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669468" y="8079356"/>
            <a:ext cx="3886200" cy="3108960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9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746032" y="8079356"/>
            <a:ext cx="3886200" cy="3108960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10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8762255" y="12232432"/>
            <a:ext cx="3886200" cy="3108960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11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693804" y="15436788"/>
            <a:ext cx="3888432" cy="3108960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1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83568" y="12399836"/>
            <a:ext cx="3886200" cy="3108960"/>
          </a:xfrm>
          <a:prstGeom prst="rect">
            <a:avLst/>
          </a:prstGeom>
        </p:spPr>
      </p:pic>
      <p:pic>
        <p:nvPicPr>
          <p:cNvPr id="27" name="Picture 26"/>
          <p:cNvPicPr/>
          <p:nvPr/>
        </p:nvPicPr>
        <p:blipFill>
          <a:blip r:embed="rId1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070521" y="20225320"/>
            <a:ext cx="756494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0" name="Picture 76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190500"/>
          </a:xfrm>
          <a:prstGeom prst="rect">
            <a:avLst/>
          </a:prstGeom>
          <a:noFill/>
        </p:spPr>
      </p:pic>
      <p:pic>
        <p:nvPicPr>
          <p:cNvPr id="1098" name="Picture 7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97" name="Picture 73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190500"/>
          </a:xfrm>
          <a:prstGeom prst="rect">
            <a:avLst/>
          </a:prstGeom>
          <a:noFill/>
        </p:spPr>
      </p:pic>
      <p:pic>
        <p:nvPicPr>
          <p:cNvPr id="1096" name="Picture 72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  <p:pic>
        <p:nvPicPr>
          <p:cNvPr id="1095" name="Picture 71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94" name="Picture 70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93" name="Picture 69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190500"/>
          </a:xfrm>
          <a:prstGeom prst="rect">
            <a:avLst/>
          </a:prstGeom>
          <a:noFill/>
        </p:spPr>
      </p:pic>
      <p:pic>
        <p:nvPicPr>
          <p:cNvPr id="1092" name="Picture 68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190500"/>
          </a:xfrm>
          <a:prstGeom prst="rect">
            <a:avLst/>
          </a:prstGeom>
          <a:noFill/>
        </p:spPr>
      </p:pic>
      <p:pic>
        <p:nvPicPr>
          <p:cNvPr id="1091" name="Picture 67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90" name="Picture 66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89" name="Picture 65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88" name="Picture 64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190500"/>
          </a:xfrm>
          <a:prstGeom prst="rect">
            <a:avLst/>
          </a:prstGeom>
          <a:noFill/>
        </p:spPr>
      </p:pic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86" name="Picture 62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85" name="Picture 61"/>
          <p:cNvPicPr>
            <a:picLocks noChangeAspect="1" noChangeArrowheads="1"/>
          </p:cNvPicPr>
          <p:nvPr/>
        </p:nvPicPr>
        <p:blipFill>
          <a:blip r:embed="rId2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84" name="Picture 60"/>
          <p:cNvPicPr>
            <a:picLocks noChangeAspect="1" noChangeArrowheads="1"/>
          </p:cNvPicPr>
          <p:nvPr/>
        </p:nvPicPr>
        <p:blipFill>
          <a:blip r:embed="rId3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" cy="190500"/>
          </a:xfrm>
          <a:prstGeom prst="rect">
            <a:avLst/>
          </a:prstGeom>
          <a:noFill/>
        </p:spPr>
      </p:pic>
      <p:pic>
        <p:nvPicPr>
          <p:cNvPr id="1083" name="Picture 59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  <p:pic>
        <p:nvPicPr>
          <p:cNvPr id="1082" name="Picture 58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81" name="Picture 57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80" name="Picture 56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190500"/>
          </a:xfrm>
          <a:prstGeom prst="rect">
            <a:avLst/>
          </a:prstGeom>
          <a:noFill/>
        </p:spPr>
      </p:pic>
      <p:pic>
        <p:nvPicPr>
          <p:cNvPr id="1079" name="Picture 55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190500"/>
          </a:xfrm>
          <a:prstGeom prst="rect">
            <a:avLst/>
          </a:prstGeom>
          <a:noFill/>
        </p:spPr>
      </p:pic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77" name="Picture 53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76" name="Picture 52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75" name="Picture 51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190500"/>
          </a:xfrm>
          <a:prstGeom prst="rect">
            <a:avLst/>
          </a:prstGeom>
          <a:noFill/>
        </p:spPr>
      </p:pic>
      <p:pic>
        <p:nvPicPr>
          <p:cNvPr id="1074" name="Picture 50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2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3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" cy="190500"/>
          </a:xfrm>
          <a:prstGeom prst="rect">
            <a:avLst/>
          </a:prstGeom>
          <a:noFill/>
        </p:spPr>
      </p:pic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190500"/>
          </a:xfrm>
          <a:prstGeom prst="rect">
            <a:avLst/>
          </a:prstGeom>
          <a:noFill/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190500"/>
          </a:xfrm>
          <a:prstGeom prst="rect">
            <a:avLst/>
          </a:prstGeom>
          <a:noFill/>
        </p:spPr>
      </p:pic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190500"/>
          </a:xfrm>
          <a:prstGeom prst="rect">
            <a:avLst/>
          </a:prstGeom>
          <a:noFill/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2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3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" cy="190500"/>
          </a:xfrm>
          <a:prstGeom prst="rect">
            <a:avLst/>
          </a:prstGeom>
          <a:noFill/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190500"/>
          </a:xfrm>
          <a:prstGeom prst="rect">
            <a:avLst/>
          </a:prstGeom>
          <a:noFill/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190500"/>
          </a:xfrm>
          <a:prstGeom prst="rect">
            <a:avLst/>
          </a:prstGeom>
          <a:noFill/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190500"/>
          </a:xfrm>
          <a:prstGeom prst="rect">
            <a:avLst/>
          </a:prstGeom>
          <a:noFill/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3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" cy="190500"/>
          </a:xfrm>
          <a:prstGeom prst="rect">
            <a:avLst/>
          </a:prstGeom>
          <a:noFill/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3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  <p:sp>
        <p:nvSpPr>
          <p:cNvPr id="90" name="TextBox 89"/>
          <p:cNvSpPr txBox="1"/>
          <p:nvPr/>
        </p:nvSpPr>
        <p:spPr>
          <a:xfrm>
            <a:off x="589348" y="19217208"/>
            <a:ext cx="11197244" cy="8525411"/>
          </a:xfrm>
          <a:prstGeom prst="rect">
            <a:avLst/>
          </a:prstGeom>
          <a:solidFill>
            <a:srgbClr val="A953FF"/>
          </a:solidFill>
          <a:ln w="177800">
            <a:solidFill>
              <a:srgbClr val="9900CC"/>
            </a:solidFill>
          </a:ln>
          <a:effectLst>
            <a:outerShdw blurRad="546100" dist="914400" dir="8160000" sx="97000" sy="97000" algn="ctr" rotWithShape="0">
              <a:srgbClr val="FFFF66">
                <a:alpha val="51765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u="sng" dirty="0"/>
              <a:t>Binary </a:t>
            </a:r>
            <a:r>
              <a:rPr lang="en-US" sz="4000" b="1" u="sng" dirty="0" smtClean="0"/>
              <a:t>Representation</a:t>
            </a:r>
          </a:p>
          <a:p>
            <a:pPr>
              <a:buFont typeface="Arial" pitchFamily="34" charset="0"/>
              <a:buChar char="•"/>
            </a:pP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sz="4000" dirty="0"/>
              <a:t>Every positive integer has a unique binary representation.  In layman’s terms, every positive integer can be written as a sum of powers of </a:t>
            </a:r>
            <a:r>
              <a:rPr lang="en-US" sz="4000" dirty="0" smtClean="0"/>
              <a:t>2.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You </a:t>
            </a:r>
            <a:r>
              <a:rPr lang="en-US" sz="4000" dirty="0"/>
              <a:t>can add more cards to guess numbers up to one less than a power of two.  For example, you can add one more card to guess numbers up to 63</a:t>
            </a:r>
            <a:r>
              <a:rPr lang="en-US" sz="4000" dirty="0" smtClean="0"/>
              <a:t>.</a:t>
            </a:r>
          </a:p>
          <a:p>
            <a:pPr lvl="1"/>
            <a:endParaRPr lang="en-US" sz="3600" dirty="0"/>
          </a:p>
          <a:p>
            <a:pPr lvl="0">
              <a:buFont typeface="Arial" pitchFamily="34" charset="0"/>
              <a:buChar char="•"/>
            </a:pPr>
            <a:r>
              <a:rPr lang="en-US" sz="4000" b="1" dirty="0"/>
              <a:t>Where in the curriculum can you use this</a:t>
            </a:r>
            <a:r>
              <a:rPr lang="en-US" sz="4000" b="1" dirty="0" smtClean="0"/>
              <a:t>?</a:t>
            </a:r>
          </a:p>
          <a:p>
            <a:pPr lvl="0">
              <a:buFont typeface="Arial" pitchFamily="34" charset="0"/>
              <a:buChar char="•"/>
            </a:pPr>
            <a:endParaRPr lang="en-US" sz="3600" b="1" dirty="0"/>
          </a:p>
          <a:p>
            <a:pPr lvl="1">
              <a:buFont typeface="Arial" pitchFamily="34" charset="0"/>
              <a:buChar char="•"/>
            </a:pPr>
            <a:r>
              <a:rPr lang="en-US" sz="4000" dirty="0"/>
              <a:t>Introduction to binary numbers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sz="4000" dirty="0"/>
              <a:t>Exponents &amp; </a:t>
            </a:r>
            <a:r>
              <a:rPr lang="en-US" sz="4000" dirty="0" smtClean="0"/>
              <a:t>powers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Place </a:t>
            </a:r>
            <a:r>
              <a:rPr lang="en-US" sz="4000" dirty="0"/>
              <a:t>Value</a:t>
            </a:r>
          </a:p>
        </p:txBody>
      </p:sp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7070068" y="3771492"/>
            <a:ext cx="3475273" cy="347527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7346" y="28002184"/>
            <a:ext cx="4615070" cy="2691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93"/>
          <p:cNvPicPr/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12434664" y="24509796"/>
            <a:ext cx="7221016" cy="5544616"/>
          </a:xfrm>
          <a:prstGeom prst="rect">
            <a:avLst/>
          </a:prstGeom>
          <a:noFill/>
        </p:spPr>
      </p:pic>
      <p:sp>
        <p:nvSpPr>
          <p:cNvPr id="96" name="TextBox 95"/>
          <p:cNvSpPr txBox="1"/>
          <p:nvPr/>
        </p:nvSpPr>
        <p:spPr>
          <a:xfrm>
            <a:off x="12902716" y="11872392"/>
            <a:ext cx="6552728" cy="7109639"/>
          </a:xfrm>
          <a:prstGeom prst="rect">
            <a:avLst/>
          </a:prstGeom>
          <a:solidFill>
            <a:srgbClr val="A953FF"/>
          </a:solidFill>
          <a:ln w="177800">
            <a:solidFill>
              <a:srgbClr val="9900CC"/>
            </a:solidFill>
          </a:ln>
          <a:effectLst>
            <a:outerShdw blurRad="546100" dist="914400" dir="19860000" sx="97000" sy="97000" algn="ctr" rotWithShape="0">
              <a:srgbClr val="FFFF66">
                <a:alpha val="51765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u="sng" dirty="0" smtClean="0"/>
              <a:t>The Functional Card Trick</a:t>
            </a:r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endParaRPr lang="en-US" sz="4000" dirty="0" smtClean="0"/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Stacked Deck</a:t>
            </a:r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“</a:t>
            </a:r>
            <a:r>
              <a:rPr lang="en-US" sz="4000" dirty="0" err="1" smtClean="0"/>
              <a:t>CHaSeD</a:t>
            </a:r>
            <a:r>
              <a:rPr lang="en-US" sz="4000" dirty="0" smtClean="0"/>
              <a:t>”</a:t>
            </a:r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Composite Functions</a:t>
            </a:r>
            <a:endParaRPr lang="en-US" sz="3600" dirty="0" smtClean="0"/>
          </a:p>
          <a:p>
            <a:pPr lvl="0">
              <a:buFont typeface="Arial" pitchFamily="34" charset="0"/>
              <a:buChar char="•"/>
            </a:pPr>
            <a:endParaRPr lang="en-US" sz="4000" b="1" dirty="0" smtClean="0"/>
          </a:p>
          <a:p>
            <a:pPr lvl="0">
              <a:buFont typeface="Arial" pitchFamily="34" charset="0"/>
              <a:buChar char="•"/>
            </a:pPr>
            <a:r>
              <a:rPr lang="en-US" sz="4000" b="1" dirty="0" smtClean="0"/>
              <a:t>Where in the curriculum?</a:t>
            </a:r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endParaRPr lang="en-US" sz="4000" dirty="0" smtClean="0"/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Functions</a:t>
            </a:r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Composition of functions</a:t>
            </a:r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Modular arithmetic</a:t>
            </a:r>
            <a:endParaRPr lang="en-US" sz="3600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10958500" y="4631514"/>
            <a:ext cx="8352928" cy="6124754"/>
          </a:xfrm>
          <a:prstGeom prst="rect">
            <a:avLst/>
          </a:prstGeom>
          <a:solidFill>
            <a:srgbClr val="A953FF"/>
          </a:solidFill>
          <a:ln w="177800">
            <a:solidFill>
              <a:srgbClr val="9900CC"/>
            </a:solidFill>
          </a:ln>
          <a:effectLst>
            <a:outerShdw blurRad="546100" dist="914400" dir="19380000" sx="97000" sy="97000" algn="ctr" rotWithShape="0">
              <a:srgbClr val="FFFF66">
                <a:alpha val="51765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/>
              <a:t>Functional Card Trick</a:t>
            </a:r>
            <a:endParaRPr lang="en-US" sz="2400" dirty="0" smtClean="0"/>
          </a:p>
          <a:p>
            <a:pPr lvl="1"/>
            <a:r>
              <a:rPr lang="en-US" sz="2800" dirty="0" smtClean="0"/>
              <a:t>K.A.1 Use a variety of </a:t>
            </a:r>
            <a:r>
              <a:rPr lang="en-US" sz="2800" dirty="0" err="1" smtClean="0"/>
              <a:t>manipulatives</a:t>
            </a:r>
            <a:r>
              <a:rPr lang="en-US" sz="2800" dirty="0" smtClean="0"/>
              <a:t> to create patterns using attributes of color, size, or shape</a:t>
            </a:r>
            <a:endParaRPr lang="en-US" sz="2400" dirty="0" smtClean="0"/>
          </a:p>
          <a:p>
            <a:pPr lvl="1"/>
            <a:r>
              <a:rPr lang="en-US" sz="2800" dirty="0" smtClean="0"/>
              <a:t>4.A.5 Analyze a pattern or a whole-number function and state the rule, given a table or an input/output box</a:t>
            </a:r>
            <a:endParaRPr lang="en-US" sz="2400" dirty="0" smtClean="0"/>
          </a:p>
          <a:p>
            <a:pPr lvl="1"/>
            <a:r>
              <a:rPr lang="en-US" sz="2800" dirty="0" smtClean="0"/>
              <a:t>8.R.11 Use mathematics to show and understand mathematical phenomena (e.g., use tables, graphs, and equations to show a pattern underlying a function)</a:t>
            </a:r>
            <a:endParaRPr lang="en-US" sz="2400" dirty="0" smtClean="0"/>
          </a:p>
          <a:p>
            <a:pPr lvl="1"/>
            <a:r>
              <a:rPr lang="en-US" sz="2800" dirty="0" smtClean="0"/>
              <a:t>A2.A.37 Define a relation and function </a:t>
            </a:r>
            <a:endParaRPr lang="en-US" sz="2400" dirty="0" smtClean="0"/>
          </a:p>
          <a:p>
            <a:endParaRPr lang="en-US" sz="2800" dirty="0" smtClean="0"/>
          </a:p>
          <a:p>
            <a:pPr lvl="0"/>
            <a:r>
              <a:rPr lang="en-US" sz="2800" b="1" dirty="0" smtClean="0"/>
              <a:t>Binary Representation</a:t>
            </a:r>
            <a:endParaRPr lang="en-US" sz="2400" dirty="0" smtClean="0"/>
          </a:p>
          <a:p>
            <a:pPr lvl="1"/>
            <a:r>
              <a:rPr lang="en-US" sz="2800" dirty="0" smtClean="0"/>
              <a:t>6.N.25 Evaluate expressions having exponents where the power is an exponent of one, two, or three</a:t>
            </a:r>
            <a:endParaRPr lang="en-US" sz="2400" dirty="0"/>
          </a:p>
        </p:txBody>
      </p:sp>
      <p:sp>
        <p:nvSpPr>
          <p:cNvPr id="99" name="Rectangle 98"/>
          <p:cNvSpPr/>
          <p:nvPr/>
        </p:nvSpPr>
        <p:spPr bwMode="auto">
          <a:xfrm>
            <a:off x="0" y="0"/>
            <a:ext cx="20116800" cy="31089600"/>
          </a:xfrm>
          <a:prstGeom prst="rect">
            <a:avLst/>
          </a:prstGeom>
          <a:noFill/>
          <a:ln w="419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777480" y="7587916"/>
            <a:ext cx="1476164" cy="468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Start here:</a:t>
            </a:r>
            <a:endParaRPr lang="en-US" sz="2400" dirty="0"/>
          </a:p>
        </p:txBody>
      </p:sp>
      <p:cxnSp>
        <p:nvCxnSpPr>
          <p:cNvPr id="104" name="Straight Arrow Connector 103"/>
          <p:cNvCxnSpPr/>
          <p:nvPr/>
        </p:nvCxnSpPr>
        <p:spPr bwMode="auto">
          <a:xfrm>
            <a:off x="5665912" y="9640144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9590348" y="11368336"/>
            <a:ext cx="360040" cy="6120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H="1">
            <a:off x="8978280" y="15544800"/>
            <a:ext cx="1620180" cy="9361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H="1" flipV="1">
            <a:off x="3505672" y="15796828"/>
            <a:ext cx="792088" cy="11521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5" name="Rectangle 114"/>
          <p:cNvSpPr/>
          <p:nvPr/>
        </p:nvSpPr>
        <p:spPr>
          <a:xfrm>
            <a:off x="4337251" y="855168"/>
            <a:ext cx="119660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50800"/>
                <a:solidFill>
                  <a:srgbClr val="525252"/>
                </a:solidFill>
                <a:effectLst/>
              </a:rPr>
              <a:t>Mathematician or Magician?!</a:t>
            </a:r>
            <a:endParaRPr lang="en-US" sz="7200" b="1" cap="none" spc="0" dirty="0">
              <a:ln w="50800"/>
              <a:solidFill>
                <a:srgbClr val="525252"/>
              </a:solidFill>
              <a:effectLst/>
            </a:endParaRPr>
          </a:p>
        </p:txBody>
      </p:sp>
      <p:pic>
        <p:nvPicPr>
          <p:cNvPr id="116" name="Picture 4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2032173" y="28470236"/>
            <a:ext cx="1041451" cy="188334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2766E-7 C -0.03923 -0.14477 -0.07812 -0.28932 -0.12395 -0.27775 C -0.16979 -0.26619 -0.23281 0.03492 -0.27465 0.06938 C -0.31666 0.10384 -0.3427 -0.07331 -0.37621 -0.07146 C -0.40972 -0.06961 -0.44566 0.08187 -0.47621 0.08071 C -0.50677 0.07956 -0.54444 -0.05227 -0.5592 -0.07886 " pathEditMode="relative" ptsTypes="aaaaaA">
                                      <p:cBhvr>
                                        <p:cTn id="14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2274</TotalTime>
  <Words>222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ＭＳ Ｐゴシック</vt:lpstr>
      <vt:lpstr>Arial</vt:lpstr>
      <vt:lpstr>Calibri</vt:lpstr>
      <vt:lpstr>Harrington</vt:lpstr>
      <vt:lpstr>Default Design</vt:lpstr>
      <vt:lpstr>Slide 1</vt:lpstr>
    </vt:vector>
  </TitlesOfParts>
  <Company>SUNY Fredonia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Keary Howard</dc:creator>
  <cp:lastModifiedBy>Mabra</cp:lastModifiedBy>
  <cp:revision>71</cp:revision>
  <dcterms:created xsi:type="dcterms:W3CDTF">2008-04-21T18:57:31Z</dcterms:created>
  <dcterms:modified xsi:type="dcterms:W3CDTF">2011-11-28T22:16:50Z</dcterms:modified>
</cp:coreProperties>
</file>