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4"/>
  </p:notesMasterIdLst>
  <p:handoutMasterIdLst>
    <p:handoutMasterId r:id="rId15"/>
  </p:handoutMasterIdLst>
  <p:sldIdLst>
    <p:sldId id="256" r:id="rId2"/>
    <p:sldId id="257" r:id="rId3"/>
    <p:sldId id="260" r:id="rId4"/>
    <p:sldId id="259" r:id="rId5"/>
    <p:sldId id="269" r:id="rId6"/>
    <p:sldId id="267" r:id="rId7"/>
    <p:sldId id="268" r:id="rId8"/>
    <p:sldId id="270" r:id="rId9"/>
    <p:sldId id="272" r:id="rId10"/>
    <p:sldId id="265" r:id="rId11"/>
    <p:sldId id="263" r:id="rId12"/>
    <p:sldId id="271" r:id="rId13"/>
  </p:sldIdLst>
  <p:sldSz cx="9144000" cy="6858000" type="screen4x3"/>
  <p:notesSz cx="7010400" cy="939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E26"/>
    <a:srgbClr val="D20000"/>
    <a:srgbClr val="F6A758"/>
    <a:srgbClr val="E74A03"/>
    <a:srgbClr val="FC62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305" autoAdjust="0"/>
  </p:normalViewPr>
  <p:slideViewPr>
    <p:cSldViewPr>
      <p:cViewPr varScale="1">
        <p:scale>
          <a:sx n="103" d="100"/>
          <a:sy n="103" d="100"/>
        </p:scale>
        <p:origin x="-204" y="-90"/>
      </p:cViewPr>
      <p:guideLst>
        <p:guide orient="horz" pos="2160"/>
        <p:guide pos="2880"/>
      </p:guideLst>
    </p:cSldViewPr>
  </p:slideViewPr>
  <p:outlineViewPr>
    <p:cViewPr>
      <p:scale>
        <a:sx n="33" d="100"/>
        <a:sy n="33" d="100"/>
      </p:scale>
      <p:origin x="0" y="15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900"/>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9900"/>
          </a:xfrm>
          <a:prstGeom prst="rect">
            <a:avLst/>
          </a:prstGeom>
        </p:spPr>
        <p:txBody>
          <a:bodyPr vert="horz" lIns="93753" tIns="46877" rIns="93753" bIns="46877" rtlCol="0"/>
          <a:lstStyle>
            <a:lvl1pPr algn="r">
              <a:defRPr sz="1200"/>
            </a:lvl1pPr>
          </a:lstStyle>
          <a:p>
            <a:fld id="{CFC24602-6136-4440-B993-DDC786B9DED2}" type="datetimeFigureOut">
              <a:rPr lang="en-US" smtClean="0"/>
              <a:t>12/6/2011</a:t>
            </a:fld>
            <a:endParaRPr lang="en-US"/>
          </a:p>
        </p:txBody>
      </p:sp>
      <p:sp>
        <p:nvSpPr>
          <p:cNvPr id="4" name="Footer Placeholder 3"/>
          <p:cNvSpPr>
            <a:spLocks noGrp="1"/>
          </p:cNvSpPr>
          <p:nvPr>
            <p:ph type="ftr" sz="quarter" idx="2"/>
          </p:nvPr>
        </p:nvSpPr>
        <p:spPr>
          <a:xfrm>
            <a:off x="0" y="8926469"/>
            <a:ext cx="3037840" cy="469900"/>
          </a:xfrm>
          <a:prstGeom prst="rect">
            <a:avLst/>
          </a:prstGeom>
        </p:spPr>
        <p:txBody>
          <a:bodyPr vert="horz" lIns="93753" tIns="46877" rIns="93753" bIns="4687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926469"/>
            <a:ext cx="3037840" cy="469900"/>
          </a:xfrm>
          <a:prstGeom prst="rect">
            <a:avLst/>
          </a:prstGeom>
        </p:spPr>
        <p:txBody>
          <a:bodyPr vert="horz" lIns="93753" tIns="46877" rIns="93753" bIns="46877" rtlCol="0" anchor="b"/>
          <a:lstStyle>
            <a:lvl1pPr algn="r">
              <a:defRPr sz="1200"/>
            </a:lvl1pPr>
          </a:lstStyle>
          <a:p>
            <a:fld id="{8F625F54-9E38-4128-B262-CE9E5FFC641B}" type="slidenum">
              <a:rPr lang="en-US" smtClean="0"/>
              <a:t>‹#›</a:t>
            </a:fld>
            <a:endParaRPr lang="en-US"/>
          </a:p>
        </p:txBody>
      </p:sp>
    </p:spTree>
    <p:extLst>
      <p:ext uri="{BB962C8B-B14F-4D97-AF65-F5344CB8AC3E}">
        <p14:creationId xmlns:p14="http://schemas.microsoft.com/office/powerpoint/2010/main" val="2331525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9900"/>
          </a:xfrm>
          <a:prstGeom prst="rect">
            <a:avLst/>
          </a:prstGeom>
        </p:spPr>
        <p:txBody>
          <a:bodyPr vert="horz" lIns="93753" tIns="46877" rIns="93753" bIns="46877" rtlCol="0"/>
          <a:lstStyle>
            <a:lvl1pPr algn="l">
              <a:defRPr sz="1200"/>
            </a:lvl1pPr>
          </a:lstStyle>
          <a:p>
            <a:endParaRPr lang="en-US"/>
          </a:p>
        </p:txBody>
      </p:sp>
      <p:sp>
        <p:nvSpPr>
          <p:cNvPr id="3" name="Date Placeholder 2"/>
          <p:cNvSpPr>
            <a:spLocks noGrp="1"/>
          </p:cNvSpPr>
          <p:nvPr>
            <p:ph type="dt" idx="1"/>
          </p:nvPr>
        </p:nvSpPr>
        <p:spPr>
          <a:xfrm>
            <a:off x="3970938" y="0"/>
            <a:ext cx="3037840" cy="469900"/>
          </a:xfrm>
          <a:prstGeom prst="rect">
            <a:avLst/>
          </a:prstGeom>
        </p:spPr>
        <p:txBody>
          <a:bodyPr vert="horz" lIns="93753" tIns="46877" rIns="93753" bIns="46877" rtlCol="0"/>
          <a:lstStyle>
            <a:lvl1pPr algn="r">
              <a:defRPr sz="1200"/>
            </a:lvl1pPr>
          </a:lstStyle>
          <a:p>
            <a:fld id="{1C917A7C-3A20-4114-A946-47E44A006CC2}" type="datetimeFigureOut">
              <a:rPr lang="en-US" smtClean="0"/>
              <a:pPr/>
              <a:t>12/6/2011</a:t>
            </a:fld>
            <a:endParaRPr lang="en-US"/>
          </a:p>
        </p:txBody>
      </p:sp>
      <p:sp>
        <p:nvSpPr>
          <p:cNvPr id="4" name="Slide Image Placeholder 3"/>
          <p:cNvSpPr>
            <a:spLocks noGrp="1" noRot="1" noChangeAspect="1"/>
          </p:cNvSpPr>
          <p:nvPr>
            <p:ph type="sldImg" idx="2"/>
          </p:nvPr>
        </p:nvSpPr>
        <p:spPr>
          <a:xfrm>
            <a:off x="1155700" y="704850"/>
            <a:ext cx="4699000" cy="3524250"/>
          </a:xfrm>
          <a:prstGeom prst="rect">
            <a:avLst/>
          </a:prstGeom>
          <a:noFill/>
          <a:ln w="12700">
            <a:solidFill>
              <a:prstClr val="black"/>
            </a:solidFill>
          </a:ln>
        </p:spPr>
        <p:txBody>
          <a:bodyPr vert="horz" lIns="93753" tIns="46877" rIns="93753" bIns="46877" rtlCol="0" anchor="ctr"/>
          <a:lstStyle/>
          <a:p>
            <a:endParaRPr lang="en-US"/>
          </a:p>
        </p:txBody>
      </p:sp>
      <p:sp>
        <p:nvSpPr>
          <p:cNvPr id="5" name="Notes Placeholder 4"/>
          <p:cNvSpPr>
            <a:spLocks noGrp="1"/>
          </p:cNvSpPr>
          <p:nvPr>
            <p:ph type="body" sz="quarter" idx="3"/>
          </p:nvPr>
        </p:nvSpPr>
        <p:spPr>
          <a:xfrm>
            <a:off x="701040" y="4464050"/>
            <a:ext cx="5608320" cy="4229100"/>
          </a:xfrm>
          <a:prstGeom prst="rect">
            <a:avLst/>
          </a:prstGeom>
        </p:spPr>
        <p:txBody>
          <a:bodyPr vert="horz" lIns="93753" tIns="46877" rIns="93753" bIns="468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6469"/>
            <a:ext cx="3037840" cy="469900"/>
          </a:xfrm>
          <a:prstGeom prst="rect">
            <a:avLst/>
          </a:prstGeom>
        </p:spPr>
        <p:txBody>
          <a:bodyPr vert="horz" lIns="93753" tIns="46877" rIns="93753" bIns="4687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26469"/>
            <a:ext cx="3037840" cy="469900"/>
          </a:xfrm>
          <a:prstGeom prst="rect">
            <a:avLst/>
          </a:prstGeom>
        </p:spPr>
        <p:txBody>
          <a:bodyPr vert="horz" lIns="93753" tIns="46877" rIns="93753" bIns="46877" rtlCol="0" anchor="b"/>
          <a:lstStyle>
            <a:lvl1pPr algn="r">
              <a:defRPr sz="1200"/>
            </a:lvl1pPr>
          </a:lstStyle>
          <a:p>
            <a:fld id="{78CABED6-BD58-48A2-8283-3C5ECD64B8B9}" type="slidenum">
              <a:rPr lang="en-US" smtClean="0"/>
              <a:pPr/>
              <a:t>‹#›</a:t>
            </a:fld>
            <a:endParaRPr lang="en-US"/>
          </a:p>
        </p:txBody>
      </p:sp>
    </p:spTree>
    <p:extLst>
      <p:ext uri="{BB962C8B-B14F-4D97-AF65-F5344CB8AC3E}">
        <p14:creationId xmlns:p14="http://schemas.microsoft.com/office/powerpoint/2010/main" val="1885569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Binomial_coefficients" TargetMode="External"/><Relationship Id="rId13" Type="http://schemas.openxmlformats.org/officeDocument/2006/relationships/hyperlink" Target="http://en.wikipedia.org/wiki/Halayudha" TargetMode="External"/><Relationship Id="rId18" Type="http://schemas.openxmlformats.org/officeDocument/2006/relationships/hyperlink" Target="http://en.wikipedia.org/wiki/Mathematics_in_medieval_Islam" TargetMode="External"/><Relationship Id="rId26" Type="http://schemas.openxmlformats.org/officeDocument/2006/relationships/hyperlink" Target="http://en.wikipedia.org/wiki/China" TargetMode="External"/><Relationship Id="rId3" Type="http://schemas.openxmlformats.org/officeDocument/2006/relationships/hyperlink" Target="http://en.wikipedia.org/wiki/Treatise" TargetMode="External"/><Relationship Id="rId21" Type="http://schemas.openxmlformats.org/officeDocument/2006/relationships/hyperlink" Target="http://en.wikipedia.org/wiki/Astronomy_in_medieval_Islam" TargetMode="External"/><Relationship Id="rId34" Type="http://schemas.openxmlformats.org/officeDocument/2006/relationships/hyperlink" Target="http://en.wikipedia.org/wiki/Gerolamo_Cardano" TargetMode="External"/><Relationship Id="rId7" Type="http://schemas.openxmlformats.org/officeDocument/2006/relationships/hyperlink" Target="http://en.wikipedia.org/wiki/Pascal's_triangle" TargetMode="External"/><Relationship Id="rId12" Type="http://schemas.openxmlformats.org/officeDocument/2006/relationships/hyperlink" Target="http://en.wikipedia.org/wiki/Pingala" TargetMode="External"/><Relationship Id="rId17" Type="http://schemas.openxmlformats.org/officeDocument/2006/relationships/hyperlink" Target="http://en.wikipedia.org/wiki/Iran" TargetMode="External"/><Relationship Id="rId25" Type="http://schemas.openxmlformats.org/officeDocument/2006/relationships/hyperlink" Target="http://en.wikipedia.org/wiki/Yang_Hui" TargetMode="External"/><Relationship Id="rId33" Type="http://schemas.openxmlformats.org/officeDocument/2006/relationships/hyperlink" Target="http://en.wikipedia.org/wiki/Scipione_del_Ferro" TargetMode="External"/><Relationship Id="rId2" Type="http://schemas.openxmlformats.org/officeDocument/2006/relationships/slide" Target="../slides/slide2.xml"/><Relationship Id="rId16" Type="http://schemas.openxmlformats.org/officeDocument/2006/relationships/hyperlink" Target="http://en.wikipedia.org/wiki/History_of_Iran" TargetMode="External"/><Relationship Id="rId20" Type="http://schemas.openxmlformats.org/officeDocument/2006/relationships/hyperlink" Target="http://en.wikipedia.org/wiki/Persian_literature" TargetMode="External"/><Relationship Id="rId29" Type="http://schemas.openxmlformats.org/officeDocument/2006/relationships/hyperlink" Target="http://en.wikipedia.org/wiki/Book_frontispiece" TargetMode="External"/><Relationship Id="rId1" Type="http://schemas.openxmlformats.org/officeDocument/2006/relationships/notesMaster" Target="../notesMasters/notesMaster1.xml"/><Relationship Id="rId6" Type="http://schemas.openxmlformats.org/officeDocument/2006/relationships/hyperlink" Target="http://en.wikipedia.org/wiki/Figurate_numbers" TargetMode="External"/><Relationship Id="rId11" Type="http://schemas.openxmlformats.org/officeDocument/2006/relationships/hyperlink" Target="http://en.wikipedia.org/wiki/Prosody_(poetry)" TargetMode="External"/><Relationship Id="rId24" Type="http://schemas.openxmlformats.org/officeDocument/2006/relationships/hyperlink" Target="http://en.wikipedia.org/wiki/Nth_root" TargetMode="External"/><Relationship Id="rId32" Type="http://schemas.openxmlformats.org/officeDocument/2006/relationships/hyperlink" Target="http://en.wikipedia.org/wiki/Niccol%C3%B2_Fontana_Tartaglia" TargetMode="External"/><Relationship Id="rId37" Type="http://schemas.openxmlformats.org/officeDocument/2006/relationships/hyperlink" Target="http://en.wikipedia.org/wiki/Abraham_de_Moivre" TargetMode="External"/><Relationship Id="rId5" Type="http://schemas.openxmlformats.org/officeDocument/2006/relationships/hyperlink" Target="http://en.wikipedia.org/wiki/Ancient_Greece" TargetMode="External"/><Relationship Id="rId15" Type="http://schemas.openxmlformats.org/officeDocument/2006/relationships/hyperlink" Target="http://en.wikipedia.org/wiki/Fibonacci_number" TargetMode="External"/><Relationship Id="rId23" Type="http://schemas.openxmlformats.org/officeDocument/2006/relationships/hyperlink" Target="http://en.wikipedia.org/wiki/Binomial_theorem" TargetMode="External"/><Relationship Id="rId28" Type="http://schemas.openxmlformats.org/officeDocument/2006/relationships/hyperlink" Target="http://en.wikipedia.org/wiki/Petrus_Apianus" TargetMode="External"/><Relationship Id="rId36" Type="http://schemas.openxmlformats.org/officeDocument/2006/relationships/hyperlink" Target="http://en.wikipedia.org/wiki/Pierre_Raymond_de_Montmort" TargetMode="External"/><Relationship Id="rId10" Type="http://schemas.openxmlformats.org/officeDocument/2006/relationships/hyperlink" Target="http://en.wikipedia.org/wiki/Sanskrit" TargetMode="External"/><Relationship Id="rId19" Type="http://schemas.openxmlformats.org/officeDocument/2006/relationships/hyperlink" Target="http://en.wikipedia.org/wiki/Al-Karaji" TargetMode="External"/><Relationship Id="rId31" Type="http://schemas.openxmlformats.org/officeDocument/2006/relationships/hyperlink" Target="http://en.wikipedia.org/wiki/Algebra" TargetMode="External"/><Relationship Id="rId4" Type="http://schemas.openxmlformats.org/officeDocument/2006/relationships/hyperlink" Target="http://en.wikipedia.org/wiki/Combinatorics" TargetMode="External"/><Relationship Id="rId9" Type="http://schemas.openxmlformats.org/officeDocument/2006/relationships/hyperlink" Target="http://en.wikipedia.org/wiki/History_of_India" TargetMode="External"/><Relationship Id="rId14" Type="http://schemas.openxmlformats.org/officeDocument/2006/relationships/hyperlink" Target="http://en.wikipedia.org/wiki/Mount_Meru" TargetMode="External"/><Relationship Id="rId22" Type="http://schemas.openxmlformats.org/officeDocument/2006/relationships/hyperlink" Target="http://en.wikipedia.org/wiki/Omar_Khayy%C3%A1m" TargetMode="External"/><Relationship Id="rId27" Type="http://schemas.openxmlformats.org/officeDocument/2006/relationships/hyperlink" Target="http://en.wikipedia.org/wiki/Jia_Xian" TargetMode="External"/><Relationship Id="rId30" Type="http://schemas.openxmlformats.org/officeDocument/2006/relationships/hyperlink" Target="http://en.wikipedia.org/wiki/Italy" TargetMode="External"/><Relationship Id="rId35" Type="http://schemas.openxmlformats.org/officeDocument/2006/relationships/hyperlink" Target="http://en.wikipedia.org/wiki/Probability_theory"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en.wikipedia.org/wiki/Binomial_coefficients" TargetMode="External"/><Relationship Id="rId13" Type="http://schemas.openxmlformats.org/officeDocument/2006/relationships/hyperlink" Target="http://en.wikipedia.org/wiki/Halayudha" TargetMode="External"/><Relationship Id="rId18" Type="http://schemas.openxmlformats.org/officeDocument/2006/relationships/hyperlink" Target="http://en.wikipedia.org/wiki/Mathematics_in_medieval_Islam" TargetMode="External"/><Relationship Id="rId26" Type="http://schemas.openxmlformats.org/officeDocument/2006/relationships/hyperlink" Target="http://en.wikipedia.org/wiki/China" TargetMode="External"/><Relationship Id="rId3" Type="http://schemas.openxmlformats.org/officeDocument/2006/relationships/hyperlink" Target="http://en.wikipedia.org/wiki/Treatise" TargetMode="External"/><Relationship Id="rId21" Type="http://schemas.openxmlformats.org/officeDocument/2006/relationships/hyperlink" Target="http://en.wikipedia.org/wiki/Astronomy_in_medieval_Islam" TargetMode="External"/><Relationship Id="rId34" Type="http://schemas.openxmlformats.org/officeDocument/2006/relationships/hyperlink" Target="http://en.wikipedia.org/wiki/Gerolamo_Cardano" TargetMode="External"/><Relationship Id="rId7" Type="http://schemas.openxmlformats.org/officeDocument/2006/relationships/hyperlink" Target="http://en.wikipedia.org/wiki/Pascal's_triangle" TargetMode="External"/><Relationship Id="rId12" Type="http://schemas.openxmlformats.org/officeDocument/2006/relationships/hyperlink" Target="http://en.wikipedia.org/wiki/Pingala" TargetMode="External"/><Relationship Id="rId17" Type="http://schemas.openxmlformats.org/officeDocument/2006/relationships/hyperlink" Target="http://en.wikipedia.org/wiki/Iran" TargetMode="External"/><Relationship Id="rId25" Type="http://schemas.openxmlformats.org/officeDocument/2006/relationships/hyperlink" Target="http://en.wikipedia.org/wiki/Yang_Hui" TargetMode="External"/><Relationship Id="rId33" Type="http://schemas.openxmlformats.org/officeDocument/2006/relationships/hyperlink" Target="http://en.wikipedia.org/wiki/Scipione_del_Ferro" TargetMode="External"/><Relationship Id="rId2" Type="http://schemas.openxmlformats.org/officeDocument/2006/relationships/slide" Target="../slides/slide3.xml"/><Relationship Id="rId16" Type="http://schemas.openxmlformats.org/officeDocument/2006/relationships/hyperlink" Target="http://en.wikipedia.org/wiki/History_of_Iran" TargetMode="External"/><Relationship Id="rId20" Type="http://schemas.openxmlformats.org/officeDocument/2006/relationships/hyperlink" Target="http://en.wikipedia.org/wiki/Persian_literature" TargetMode="External"/><Relationship Id="rId29" Type="http://schemas.openxmlformats.org/officeDocument/2006/relationships/hyperlink" Target="http://en.wikipedia.org/wiki/Book_frontispiece" TargetMode="External"/><Relationship Id="rId1" Type="http://schemas.openxmlformats.org/officeDocument/2006/relationships/notesMaster" Target="../notesMasters/notesMaster1.xml"/><Relationship Id="rId6" Type="http://schemas.openxmlformats.org/officeDocument/2006/relationships/hyperlink" Target="http://en.wikipedia.org/wiki/Figurate_numbers" TargetMode="External"/><Relationship Id="rId11" Type="http://schemas.openxmlformats.org/officeDocument/2006/relationships/hyperlink" Target="http://en.wikipedia.org/wiki/Prosody_(poetry)" TargetMode="External"/><Relationship Id="rId24" Type="http://schemas.openxmlformats.org/officeDocument/2006/relationships/hyperlink" Target="http://en.wikipedia.org/wiki/Nth_root" TargetMode="External"/><Relationship Id="rId32" Type="http://schemas.openxmlformats.org/officeDocument/2006/relationships/hyperlink" Target="http://en.wikipedia.org/wiki/Niccol%C3%B2_Fontana_Tartaglia" TargetMode="External"/><Relationship Id="rId37" Type="http://schemas.openxmlformats.org/officeDocument/2006/relationships/hyperlink" Target="http://en.wikipedia.org/wiki/Abraham_de_Moivre" TargetMode="External"/><Relationship Id="rId5" Type="http://schemas.openxmlformats.org/officeDocument/2006/relationships/hyperlink" Target="http://en.wikipedia.org/wiki/Ancient_Greece" TargetMode="External"/><Relationship Id="rId15" Type="http://schemas.openxmlformats.org/officeDocument/2006/relationships/hyperlink" Target="http://en.wikipedia.org/wiki/Fibonacci_number" TargetMode="External"/><Relationship Id="rId23" Type="http://schemas.openxmlformats.org/officeDocument/2006/relationships/hyperlink" Target="http://en.wikipedia.org/wiki/Binomial_theorem" TargetMode="External"/><Relationship Id="rId28" Type="http://schemas.openxmlformats.org/officeDocument/2006/relationships/hyperlink" Target="http://en.wikipedia.org/wiki/Petrus_Apianus" TargetMode="External"/><Relationship Id="rId36" Type="http://schemas.openxmlformats.org/officeDocument/2006/relationships/hyperlink" Target="http://en.wikipedia.org/wiki/Pierre_Raymond_de_Montmort" TargetMode="External"/><Relationship Id="rId10" Type="http://schemas.openxmlformats.org/officeDocument/2006/relationships/hyperlink" Target="http://en.wikipedia.org/wiki/Sanskrit" TargetMode="External"/><Relationship Id="rId19" Type="http://schemas.openxmlformats.org/officeDocument/2006/relationships/hyperlink" Target="http://en.wikipedia.org/wiki/Al-Karaji" TargetMode="External"/><Relationship Id="rId31" Type="http://schemas.openxmlformats.org/officeDocument/2006/relationships/hyperlink" Target="http://en.wikipedia.org/wiki/Algebra" TargetMode="External"/><Relationship Id="rId4" Type="http://schemas.openxmlformats.org/officeDocument/2006/relationships/hyperlink" Target="http://en.wikipedia.org/wiki/Combinatorics" TargetMode="External"/><Relationship Id="rId9" Type="http://schemas.openxmlformats.org/officeDocument/2006/relationships/hyperlink" Target="http://en.wikipedia.org/wiki/History_of_India" TargetMode="External"/><Relationship Id="rId14" Type="http://schemas.openxmlformats.org/officeDocument/2006/relationships/hyperlink" Target="http://en.wikipedia.org/wiki/Mount_Meru" TargetMode="External"/><Relationship Id="rId22" Type="http://schemas.openxmlformats.org/officeDocument/2006/relationships/hyperlink" Target="http://en.wikipedia.org/wiki/Omar_Khayy%C3%A1m" TargetMode="External"/><Relationship Id="rId27" Type="http://schemas.openxmlformats.org/officeDocument/2006/relationships/hyperlink" Target="http://en.wikipedia.org/wiki/Jia_Xian" TargetMode="External"/><Relationship Id="rId30" Type="http://schemas.openxmlformats.org/officeDocument/2006/relationships/hyperlink" Target="http://en.wikipedia.org/wiki/Italy" TargetMode="External"/><Relationship Id="rId35" Type="http://schemas.openxmlformats.org/officeDocument/2006/relationships/hyperlink" Target="http://en.wikipedia.org/wiki/Probability_theory"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set of numbers that form Pascal's triangle were well known before Pascal. However, Pascal developed many applications of it and was the first one to organize all the information together in his </a:t>
            </a:r>
            <a:r>
              <a:rPr lang="en-US" dirty="0" smtClean="0">
                <a:hlinkClick r:id="rId3" tooltip="Treatise"/>
              </a:rPr>
              <a:t>treatise</a:t>
            </a:r>
            <a:r>
              <a:rPr lang="en-US" dirty="0" smtClean="0"/>
              <a:t>, </a:t>
            </a:r>
            <a:r>
              <a:rPr lang="en-US" i="1" dirty="0" err="1" smtClean="0"/>
              <a:t>Traité</a:t>
            </a:r>
            <a:r>
              <a:rPr lang="en-US" i="1" dirty="0" smtClean="0"/>
              <a:t> du triangle </a:t>
            </a:r>
            <a:r>
              <a:rPr lang="en-US" i="1" dirty="0" err="1" smtClean="0"/>
              <a:t>arithmétique</a:t>
            </a:r>
            <a:r>
              <a:rPr lang="en-US" dirty="0" smtClean="0"/>
              <a:t> (1653). The numbers originally arose from Hindu studies of </a:t>
            </a:r>
            <a:r>
              <a:rPr lang="en-US" dirty="0" err="1" smtClean="0">
                <a:hlinkClick r:id="rId4" tooltip="Combinatorics"/>
              </a:rPr>
              <a:t>combinatorics</a:t>
            </a:r>
            <a:r>
              <a:rPr lang="en-US" dirty="0" smtClean="0"/>
              <a:t> and binomial numbers and the </a:t>
            </a:r>
            <a:r>
              <a:rPr lang="en-US" dirty="0" smtClean="0">
                <a:hlinkClick r:id="rId5" tooltip="Ancient Greece"/>
              </a:rPr>
              <a:t>Greeks</a:t>
            </a:r>
            <a:r>
              <a:rPr lang="en-US" dirty="0" smtClean="0"/>
              <a:t>' study of </a:t>
            </a:r>
            <a:r>
              <a:rPr lang="en-US" dirty="0" smtClean="0">
                <a:hlinkClick r:id="rId6" tooltip="Figurate numbers"/>
              </a:rPr>
              <a:t>figurate numbers</a:t>
            </a:r>
            <a:r>
              <a:rPr lang="en-US" dirty="0" smtClean="0"/>
              <a:t>.</a:t>
            </a:r>
            <a:r>
              <a:rPr lang="en-US" baseline="30000" dirty="0" smtClean="0">
                <a:hlinkClick r:id="rId7"/>
              </a:rPr>
              <a:t>[3]</a:t>
            </a:r>
            <a:endParaRPr lang="en-US" dirty="0" smtClean="0"/>
          </a:p>
          <a:p>
            <a:r>
              <a:rPr lang="en-US" dirty="0" smtClean="0"/>
              <a:t>The earliest explicit depictions of a triangle of </a:t>
            </a:r>
            <a:r>
              <a:rPr lang="en-US" dirty="0" smtClean="0">
                <a:hlinkClick r:id="rId8" tooltip="Binomial coefficients"/>
              </a:rPr>
              <a:t>binomial coefficients</a:t>
            </a:r>
            <a:r>
              <a:rPr lang="en-US" dirty="0" smtClean="0"/>
              <a:t> occur in the 10th century in commentaries on the </a:t>
            </a:r>
            <a:r>
              <a:rPr lang="en-US" i="1" dirty="0" err="1" smtClean="0"/>
              <a:t>ChandasShastra</a:t>
            </a:r>
            <a:r>
              <a:rPr lang="en-US" dirty="0" smtClean="0"/>
              <a:t>, an </a:t>
            </a:r>
            <a:r>
              <a:rPr lang="en-US" dirty="0" smtClean="0">
                <a:hlinkClick r:id="rId9" tooltip="History of India"/>
              </a:rPr>
              <a:t>Ancient Indian</a:t>
            </a:r>
            <a:r>
              <a:rPr lang="en-US" dirty="0" smtClean="0"/>
              <a:t> book on </a:t>
            </a:r>
            <a:r>
              <a:rPr lang="en-US" dirty="0" smtClean="0">
                <a:hlinkClick r:id="rId10" tooltip="Sanskrit"/>
              </a:rPr>
              <a:t>Sanskrit</a:t>
            </a:r>
            <a:r>
              <a:rPr lang="en-US" dirty="0" smtClean="0">
                <a:hlinkClick r:id="rId11" tooltip="Prosody (poetry)"/>
              </a:rPr>
              <a:t>prosody</a:t>
            </a:r>
            <a:r>
              <a:rPr lang="en-US" dirty="0" smtClean="0"/>
              <a:t> written by </a:t>
            </a:r>
            <a:r>
              <a:rPr lang="en-US" dirty="0" err="1" smtClean="0">
                <a:hlinkClick r:id="rId12" tooltip="Pingala"/>
              </a:rPr>
              <a:t>Pingala</a:t>
            </a:r>
            <a:r>
              <a:rPr lang="en-US" dirty="0" smtClean="0"/>
              <a:t> in or before the 2nd century BC.</a:t>
            </a:r>
            <a:r>
              <a:rPr lang="en-US" baseline="30000" dirty="0" smtClean="0">
                <a:hlinkClick r:id="rId7"/>
              </a:rPr>
              <a:t>[4]</a:t>
            </a:r>
            <a:r>
              <a:rPr lang="en-US" dirty="0" smtClean="0"/>
              <a:t> While </a:t>
            </a:r>
            <a:r>
              <a:rPr lang="en-US" dirty="0" err="1" smtClean="0"/>
              <a:t>Pingala's</a:t>
            </a:r>
            <a:r>
              <a:rPr lang="en-US" dirty="0" smtClean="0"/>
              <a:t> work only survives in fragments, the commentator </a:t>
            </a:r>
            <a:r>
              <a:rPr lang="en-US" dirty="0" err="1" smtClean="0">
                <a:hlinkClick r:id="rId13" tooltip="Halayudha"/>
              </a:rPr>
              <a:t>Halayudha</a:t>
            </a:r>
            <a:r>
              <a:rPr lang="en-US" dirty="0" smtClean="0"/>
              <a:t>, around 975, used the triangle to explain obscure references to </a:t>
            </a:r>
            <a:r>
              <a:rPr lang="en-US" i="1" dirty="0" err="1" smtClean="0"/>
              <a:t>Meru-prastaara</a:t>
            </a:r>
            <a:r>
              <a:rPr lang="en-US" dirty="0" smtClean="0"/>
              <a:t>, the "Staircase of </a:t>
            </a:r>
            <a:r>
              <a:rPr lang="en-US" dirty="0" smtClean="0">
                <a:hlinkClick r:id="rId14" tooltip="Mount Meru"/>
              </a:rPr>
              <a:t>Mount </a:t>
            </a:r>
            <a:r>
              <a:rPr lang="en-US" dirty="0" err="1" smtClean="0">
                <a:hlinkClick r:id="rId14" tooltip="Mount Meru"/>
              </a:rPr>
              <a:t>Meru</a:t>
            </a:r>
            <a:r>
              <a:rPr lang="en-US" dirty="0" smtClean="0"/>
              <a:t>". It was also </a:t>
            </a:r>
            <a:r>
              <a:rPr lang="en-US" dirty="0" err="1" smtClean="0"/>
              <a:t>realised</a:t>
            </a:r>
            <a:r>
              <a:rPr lang="en-US" dirty="0" smtClean="0"/>
              <a:t> that the shallow diagonals of the triangle sum to the </a:t>
            </a:r>
            <a:r>
              <a:rPr lang="en-US" dirty="0" smtClean="0">
                <a:hlinkClick r:id="rId15" tooltip="Fibonacci number"/>
              </a:rPr>
              <a:t>Fibonacci numbers</a:t>
            </a:r>
            <a:r>
              <a:rPr lang="en-US" dirty="0" smtClean="0"/>
              <a:t>. In 1068, four columns of the first sixteen rows were given by the mathematician </a:t>
            </a:r>
            <a:r>
              <a:rPr lang="en-US" dirty="0" err="1" smtClean="0"/>
              <a:t>Bhattotpala</a:t>
            </a:r>
            <a:r>
              <a:rPr lang="en-US" dirty="0" smtClean="0"/>
              <a:t>, who realized the combinatorial significance.</a:t>
            </a:r>
            <a:r>
              <a:rPr lang="en-US" baseline="30000" dirty="0" smtClean="0">
                <a:hlinkClick r:id="rId7"/>
              </a:rPr>
              <a:t>[4]</a:t>
            </a:r>
            <a:endParaRPr lang="en-US" dirty="0" smtClean="0"/>
          </a:p>
          <a:p>
            <a:r>
              <a:rPr lang="en-US" dirty="0" smtClean="0"/>
              <a:t>At around the same time, it was discussed in </a:t>
            </a:r>
            <a:r>
              <a:rPr lang="en-US" dirty="0" smtClean="0">
                <a:hlinkClick r:id="rId16" tooltip="History of Iran"/>
              </a:rPr>
              <a:t>Persia</a:t>
            </a:r>
            <a:r>
              <a:rPr lang="en-US" dirty="0" smtClean="0"/>
              <a:t> (</a:t>
            </a:r>
            <a:r>
              <a:rPr lang="en-US" dirty="0" smtClean="0">
                <a:hlinkClick r:id="rId17" tooltip="Iran"/>
              </a:rPr>
              <a:t>Iran</a:t>
            </a:r>
            <a:r>
              <a:rPr lang="en-US" dirty="0" smtClean="0"/>
              <a:t>) by the </a:t>
            </a:r>
            <a:r>
              <a:rPr lang="en-US" dirty="0" smtClean="0">
                <a:hlinkClick r:id="rId18" tooltip="Mathematics in medieval Islam"/>
              </a:rPr>
              <a:t>Persian mathematician</a:t>
            </a:r>
            <a:r>
              <a:rPr lang="en-US" dirty="0" smtClean="0"/>
              <a:t>, </a:t>
            </a:r>
            <a:r>
              <a:rPr lang="en-US" dirty="0" smtClean="0">
                <a:hlinkClick r:id="rId19" tooltip="Al-Karaji"/>
              </a:rPr>
              <a:t>Al-</a:t>
            </a:r>
            <a:r>
              <a:rPr lang="en-US" dirty="0" err="1" smtClean="0">
                <a:hlinkClick r:id="rId19" tooltip="Al-Karaji"/>
              </a:rPr>
              <a:t>Karaji</a:t>
            </a:r>
            <a:r>
              <a:rPr lang="en-US" dirty="0" smtClean="0"/>
              <a:t> (953–1029).</a:t>
            </a:r>
            <a:r>
              <a:rPr lang="en-US" baseline="30000" dirty="0" smtClean="0">
                <a:hlinkClick r:id="rId7"/>
              </a:rPr>
              <a:t>[5]</a:t>
            </a:r>
            <a:r>
              <a:rPr lang="en-US" dirty="0" smtClean="0"/>
              <a:t> It was later repeated by the </a:t>
            </a:r>
            <a:r>
              <a:rPr lang="en-US" dirty="0" smtClean="0">
                <a:hlinkClick r:id="rId20" tooltip="Persian literature"/>
              </a:rPr>
              <a:t>Persian poet</a:t>
            </a:r>
            <a:r>
              <a:rPr lang="en-US" dirty="0" smtClean="0"/>
              <a:t>-</a:t>
            </a:r>
            <a:r>
              <a:rPr lang="en-US" dirty="0" smtClean="0">
                <a:hlinkClick r:id="rId21" tooltip="Astronomy in medieval Islam"/>
              </a:rPr>
              <a:t>astronomer</a:t>
            </a:r>
            <a:r>
              <a:rPr lang="en-US" dirty="0" smtClean="0"/>
              <a:t>-mathematician </a:t>
            </a:r>
            <a:r>
              <a:rPr lang="en-US" dirty="0" smtClean="0">
                <a:hlinkClick r:id="rId22" tooltip="Omar Khayyám"/>
              </a:rPr>
              <a:t>Omar </a:t>
            </a:r>
            <a:r>
              <a:rPr lang="en-US" dirty="0" err="1" smtClean="0">
                <a:hlinkClick r:id="rId22" tooltip="Omar Khayyám"/>
              </a:rPr>
              <a:t>Khayyám</a:t>
            </a:r>
            <a:r>
              <a:rPr lang="en-US" dirty="0" smtClean="0"/>
              <a:t> (1048–1131); thus the triangle is referred to as the </a:t>
            </a:r>
            <a:r>
              <a:rPr lang="en-US" i="1" dirty="0" smtClean="0"/>
              <a:t>Khayyam triangle</a:t>
            </a:r>
            <a:r>
              <a:rPr lang="en-US" dirty="0" smtClean="0"/>
              <a:t> in Iran. Several theorems related to the triangle were known, including the </a:t>
            </a:r>
            <a:r>
              <a:rPr lang="en-US" dirty="0" smtClean="0">
                <a:hlinkClick r:id="rId23" tooltip="Binomial theorem"/>
              </a:rPr>
              <a:t>binomial theorem</a:t>
            </a:r>
            <a:r>
              <a:rPr lang="en-US" dirty="0" smtClean="0"/>
              <a:t>. Khayyam used a method of finding </a:t>
            </a:r>
            <a:r>
              <a:rPr lang="en-US" i="1" dirty="0" smtClean="0">
                <a:hlinkClick r:id="rId24" tooltip="Nth root"/>
              </a:rPr>
              <a:t>n</a:t>
            </a:r>
            <a:r>
              <a:rPr lang="en-US" dirty="0" smtClean="0">
                <a:hlinkClick r:id="rId24" tooltip="Nth root"/>
              </a:rPr>
              <a:t>th roots</a:t>
            </a:r>
            <a:r>
              <a:rPr lang="en-US" dirty="0" smtClean="0"/>
              <a:t> based on the binomial expansion, and therefore on the binomial coefficients.</a:t>
            </a:r>
          </a:p>
          <a:p>
            <a:r>
              <a:rPr lang="en-US" dirty="0" smtClean="0"/>
              <a:t>In 13th century, </a:t>
            </a:r>
            <a:r>
              <a:rPr lang="en-US" dirty="0" smtClean="0">
                <a:hlinkClick r:id="rId25" tooltip="Yang Hui"/>
              </a:rPr>
              <a:t>Yang </a:t>
            </a:r>
            <a:r>
              <a:rPr lang="en-US" dirty="0" err="1" smtClean="0">
                <a:hlinkClick r:id="rId25" tooltip="Yang Hui"/>
              </a:rPr>
              <a:t>Hui</a:t>
            </a:r>
            <a:r>
              <a:rPr lang="en-US" dirty="0" smtClean="0"/>
              <a:t> (1238–1298) presented the arithmetic triangle that is the same as Pascal's triangle. Pascal's triangle is called </a:t>
            </a:r>
            <a:r>
              <a:rPr lang="en-US" i="1" dirty="0" smtClean="0"/>
              <a:t>Yang </a:t>
            </a:r>
            <a:r>
              <a:rPr lang="en-US" i="1" dirty="0" err="1" smtClean="0"/>
              <a:t>Hui's</a:t>
            </a:r>
            <a:r>
              <a:rPr lang="en-US" i="1" dirty="0" smtClean="0"/>
              <a:t> triangle</a:t>
            </a:r>
            <a:r>
              <a:rPr lang="en-US" dirty="0" smtClean="0"/>
              <a:t> in </a:t>
            </a:r>
            <a:r>
              <a:rPr lang="en-US" dirty="0" smtClean="0">
                <a:hlinkClick r:id="rId26" tooltip="China"/>
              </a:rPr>
              <a:t>China</a:t>
            </a:r>
            <a:r>
              <a:rPr lang="en-US" dirty="0" smtClean="0"/>
              <a:t>. The "Yang </a:t>
            </a:r>
            <a:r>
              <a:rPr lang="en-US" dirty="0" err="1" smtClean="0"/>
              <a:t>Hui's</a:t>
            </a:r>
            <a:r>
              <a:rPr lang="en-US" dirty="0" smtClean="0"/>
              <a:t> triangle" was known in China in the early 11th century by the Chinese mathematician </a:t>
            </a:r>
            <a:r>
              <a:rPr lang="en-US" dirty="0" err="1" smtClean="0">
                <a:hlinkClick r:id="rId27" tooltip="Jia Xian"/>
              </a:rPr>
              <a:t>Jia</a:t>
            </a:r>
            <a:r>
              <a:rPr lang="en-US" dirty="0" smtClean="0">
                <a:hlinkClick r:id="rId27" tooltip="Jia Xian"/>
              </a:rPr>
              <a:t> Xian</a:t>
            </a:r>
            <a:r>
              <a:rPr lang="en-US" dirty="0" smtClean="0"/>
              <a:t> (1010-1070).</a:t>
            </a:r>
          </a:p>
          <a:p>
            <a:r>
              <a:rPr lang="en-US" dirty="0" err="1" smtClean="0">
                <a:hlinkClick r:id="rId28" tooltip="Petrus Apianus"/>
              </a:rPr>
              <a:t>PetrusApianus</a:t>
            </a:r>
            <a:r>
              <a:rPr lang="en-US" dirty="0" smtClean="0"/>
              <a:t> (1495–1552) published the triangle on the </a:t>
            </a:r>
            <a:r>
              <a:rPr lang="en-US" dirty="0" smtClean="0">
                <a:hlinkClick r:id="rId29" tooltip="Book frontispiece"/>
              </a:rPr>
              <a:t>frontispiece</a:t>
            </a:r>
            <a:r>
              <a:rPr lang="en-US" dirty="0" smtClean="0"/>
              <a:t> of his book on business calculations in the 16th century. This is the first record of the triangle in Europe.</a:t>
            </a:r>
          </a:p>
          <a:p>
            <a:r>
              <a:rPr lang="en-US" dirty="0" smtClean="0"/>
              <a:t>In </a:t>
            </a:r>
            <a:r>
              <a:rPr lang="en-US" dirty="0" smtClean="0">
                <a:hlinkClick r:id="rId30" tooltip="Italy"/>
              </a:rPr>
              <a:t>Italy</a:t>
            </a:r>
            <a:r>
              <a:rPr lang="en-US" dirty="0" smtClean="0"/>
              <a:t>, it is referred to as </a:t>
            </a:r>
            <a:r>
              <a:rPr lang="en-US" i="1" dirty="0" err="1" smtClean="0"/>
              <a:t>Tartaglia's</a:t>
            </a:r>
            <a:r>
              <a:rPr lang="en-US" i="1" dirty="0" smtClean="0"/>
              <a:t> triangle</a:t>
            </a:r>
            <a:r>
              <a:rPr lang="en-US" dirty="0" smtClean="0"/>
              <a:t>, named for the Italian </a:t>
            </a:r>
            <a:r>
              <a:rPr lang="en-US" dirty="0" smtClean="0">
                <a:hlinkClick r:id="rId31" tooltip="Algebra"/>
              </a:rPr>
              <a:t>algebraist</a:t>
            </a:r>
            <a:r>
              <a:rPr lang="en-US" dirty="0" err="1" smtClean="0">
                <a:hlinkClick r:id="rId32" tooltip="Niccolò Fontana Tartaglia"/>
              </a:rPr>
              <a:t>Niccolò</a:t>
            </a:r>
            <a:r>
              <a:rPr lang="en-US" dirty="0" smtClean="0">
                <a:hlinkClick r:id="rId32" tooltip="Niccolò Fontana Tartaglia"/>
              </a:rPr>
              <a:t> Fontana </a:t>
            </a:r>
            <a:r>
              <a:rPr lang="en-US" dirty="0" err="1" smtClean="0">
                <a:hlinkClick r:id="rId32" tooltip="Niccolò Fontana Tartaglia"/>
              </a:rPr>
              <a:t>Tartaglia</a:t>
            </a:r>
            <a:r>
              <a:rPr lang="en-US" dirty="0" smtClean="0"/>
              <a:t> (1500–77). </a:t>
            </a:r>
            <a:r>
              <a:rPr lang="en-US" dirty="0" err="1" smtClean="0"/>
              <a:t>Tartaglia</a:t>
            </a:r>
            <a:r>
              <a:rPr lang="en-US" dirty="0" smtClean="0"/>
              <a:t> is credited with the general formula for solving cubic polynomials, (which may in fact be from </a:t>
            </a:r>
            <a:r>
              <a:rPr lang="en-US" dirty="0" err="1" smtClean="0">
                <a:hlinkClick r:id="rId33" tooltip="Scipione del Ferro"/>
              </a:rPr>
              <a:t>Scipione</a:t>
            </a:r>
            <a:r>
              <a:rPr lang="en-US" dirty="0" smtClean="0">
                <a:hlinkClick r:id="rId33" tooltip="Scipione del Ferro"/>
              </a:rPr>
              <a:t> del Ferro</a:t>
            </a:r>
            <a:r>
              <a:rPr lang="en-US" dirty="0" smtClean="0"/>
              <a:t> but was published by </a:t>
            </a:r>
            <a:r>
              <a:rPr lang="en-US" dirty="0" err="1" smtClean="0">
                <a:hlinkClick r:id="rId34" tooltip="Gerolamo Cardano"/>
              </a:rPr>
              <a:t>GerolamoCardano</a:t>
            </a:r>
            <a:r>
              <a:rPr lang="en-US" dirty="0" smtClean="0"/>
              <a:t> 1545).</a:t>
            </a:r>
          </a:p>
          <a:p>
            <a:r>
              <a:rPr lang="en-US" dirty="0" smtClean="0"/>
              <a:t>Pascal's </a:t>
            </a:r>
            <a:r>
              <a:rPr lang="en-US" i="1" dirty="0" err="1" smtClean="0"/>
              <a:t>Traité</a:t>
            </a:r>
            <a:r>
              <a:rPr lang="en-US" i="1" dirty="0" smtClean="0"/>
              <a:t> du triangle </a:t>
            </a:r>
            <a:r>
              <a:rPr lang="en-US" i="1" dirty="0" err="1" smtClean="0"/>
              <a:t>arithmétique</a:t>
            </a:r>
            <a:r>
              <a:rPr lang="en-US" dirty="0" smtClean="0"/>
              <a:t> (</a:t>
            </a:r>
            <a:r>
              <a:rPr lang="en-US" i="1" dirty="0" smtClean="0"/>
              <a:t>Treatise on Arithmetical Triangle</a:t>
            </a:r>
            <a:r>
              <a:rPr lang="en-US" dirty="0" smtClean="0"/>
              <a:t>) was published posthumously in 1665. In this, Pascal collected several results then known about the triangle, and employed them to solve problems in </a:t>
            </a:r>
            <a:r>
              <a:rPr lang="en-US" dirty="0" smtClean="0">
                <a:hlinkClick r:id="rId35" tooltip="Probability theory"/>
              </a:rPr>
              <a:t>probability theory</a:t>
            </a:r>
            <a:r>
              <a:rPr lang="en-US" dirty="0" smtClean="0"/>
              <a:t>. The triangle was later named after Pascal by </a:t>
            </a:r>
            <a:r>
              <a:rPr lang="en-US" dirty="0" smtClean="0">
                <a:hlinkClick r:id="rId36" tooltip="Pierre Raymond de Montmort"/>
              </a:rPr>
              <a:t>Pierre Raymond de </a:t>
            </a:r>
            <a:r>
              <a:rPr lang="en-US" dirty="0" err="1" smtClean="0">
                <a:hlinkClick r:id="rId36" tooltip="Pierre Raymond de Montmort"/>
              </a:rPr>
              <a:t>Montmort</a:t>
            </a:r>
            <a:r>
              <a:rPr lang="en-US" dirty="0" smtClean="0"/>
              <a:t> (1708) who called it "Table de M. Pascal pour les </a:t>
            </a:r>
            <a:r>
              <a:rPr lang="en-US" dirty="0" err="1" smtClean="0"/>
              <a:t>combinaisons</a:t>
            </a:r>
            <a:r>
              <a:rPr lang="en-US" dirty="0" smtClean="0"/>
              <a:t>" (French: Table of Mr. Pascal for combinations) and </a:t>
            </a:r>
            <a:r>
              <a:rPr lang="en-US" dirty="0" smtClean="0">
                <a:hlinkClick r:id="rId37" tooltip="Abraham de Moivre"/>
              </a:rPr>
              <a:t>Abraham de </a:t>
            </a:r>
            <a:r>
              <a:rPr lang="en-US" dirty="0" err="1" smtClean="0">
                <a:hlinkClick r:id="rId37" tooltip="Abraham de Moivre"/>
              </a:rPr>
              <a:t>Moivre</a:t>
            </a:r>
            <a:r>
              <a:rPr lang="en-US" dirty="0" smtClean="0"/>
              <a:t> (1730) who called it "</a:t>
            </a:r>
            <a:r>
              <a:rPr lang="en-US" dirty="0" err="1" smtClean="0"/>
              <a:t>TriangulumArithmeticum</a:t>
            </a:r>
            <a:r>
              <a:rPr lang="en-US" dirty="0" smtClean="0"/>
              <a:t> PASCALIANUM" (Latin: Pascal's Arithmetic Triangle), which became the modern Western name</a:t>
            </a:r>
          </a:p>
          <a:p>
            <a:r>
              <a:rPr lang="en-US" dirty="0" smtClean="0"/>
              <a:t>http://milan.milanovic.org/math/english/fibo/fibo0.html</a:t>
            </a:r>
          </a:p>
          <a:p>
            <a:pPr defTabSz="937534">
              <a:defRPr/>
            </a:pPr>
            <a:r>
              <a:rPr lang="en-US" dirty="0" smtClean="0"/>
              <a:t>The meaning: Having </a:t>
            </a:r>
            <a:r>
              <a:rPr lang="en-US" i="1" dirty="0" smtClean="0"/>
              <a:t>n</a:t>
            </a:r>
            <a:r>
              <a:rPr lang="en-US" i="0" dirty="0" smtClean="0"/>
              <a:t> distinct</a:t>
            </a:r>
            <a:r>
              <a:rPr lang="en-US" i="0" baseline="0" dirty="0" smtClean="0"/>
              <a:t> number of ways to choose </a:t>
            </a:r>
            <a:r>
              <a:rPr lang="en-US" i="1" baseline="0" dirty="0" smtClean="0"/>
              <a:t>k</a:t>
            </a:r>
            <a:r>
              <a:rPr lang="en-US" i="0" baseline="0" dirty="0" smtClean="0"/>
              <a:t> of those without replacement…where order matters.</a:t>
            </a:r>
          </a:p>
          <a:p>
            <a:endParaRPr lang="en-US" dirty="0"/>
          </a:p>
        </p:txBody>
      </p:sp>
      <p:sp>
        <p:nvSpPr>
          <p:cNvPr id="4" name="Slide Number Placeholder 3"/>
          <p:cNvSpPr>
            <a:spLocks noGrp="1"/>
          </p:cNvSpPr>
          <p:nvPr>
            <p:ph type="sldNum" sz="quarter" idx="10"/>
          </p:nvPr>
        </p:nvSpPr>
        <p:spPr/>
        <p:txBody>
          <a:bodyPr/>
          <a:lstStyle/>
          <a:p>
            <a:fld id="{78CABED6-BD58-48A2-8283-3C5ECD64B8B9}" type="slidenum">
              <a:rPr lang="en-US" smtClean="0"/>
              <a:pPr/>
              <a:t>2</a:t>
            </a:fld>
            <a:endParaRPr lang="en-US"/>
          </a:p>
        </p:txBody>
      </p:sp>
    </p:spTree>
    <p:extLst>
      <p:ext uri="{BB962C8B-B14F-4D97-AF65-F5344CB8AC3E}">
        <p14:creationId xmlns:p14="http://schemas.microsoft.com/office/powerpoint/2010/main" val="2044771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set of numbers that form Pascal's triangle were well known before Pascal. However, Pascal developed many applications of it and was the first one to organize all the information together in his </a:t>
            </a:r>
            <a:r>
              <a:rPr lang="en-US" dirty="0" smtClean="0">
                <a:hlinkClick r:id="rId3" tooltip="Treatise"/>
              </a:rPr>
              <a:t>treatise</a:t>
            </a:r>
            <a:r>
              <a:rPr lang="en-US" dirty="0" smtClean="0"/>
              <a:t>, </a:t>
            </a:r>
            <a:r>
              <a:rPr lang="en-US" i="1" dirty="0" err="1" smtClean="0"/>
              <a:t>Traité</a:t>
            </a:r>
            <a:r>
              <a:rPr lang="en-US" i="1" dirty="0" smtClean="0"/>
              <a:t> du triangle </a:t>
            </a:r>
            <a:r>
              <a:rPr lang="en-US" i="1" dirty="0" err="1" smtClean="0"/>
              <a:t>arithmétique</a:t>
            </a:r>
            <a:r>
              <a:rPr lang="en-US" dirty="0" smtClean="0"/>
              <a:t> (1653). The numbers originally arose from Hindu studies of </a:t>
            </a:r>
            <a:r>
              <a:rPr lang="en-US" dirty="0" err="1" smtClean="0">
                <a:hlinkClick r:id="rId4" tooltip="Combinatorics"/>
              </a:rPr>
              <a:t>combinatorics</a:t>
            </a:r>
            <a:r>
              <a:rPr lang="en-US" dirty="0" smtClean="0"/>
              <a:t> and binomial numbers and the </a:t>
            </a:r>
            <a:r>
              <a:rPr lang="en-US" dirty="0" smtClean="0">
                <a:hlinkClick r:id="rId5" tooltip="Ancient Greece"/>
              </a:rPr>
              <a:t>Greeks</a:t>
            </a:r>
            <a:r>
              <a:rPr lang="en-US" dirty="0" smtClean="0"/>
              <a:t>' study of </a:t>
            </a:r>
            <a:r>
              <a:rPr lang="en-US" dirty="0" smtClean="0">
                <a:hlinkClick r:id="rId6" tooltip="Figurate numbers"/>
              </a:rPr>
              <a:t>figurate numbers</a:t>
            </a:r>
            <a:r>
              <a:rPr lang="en-US" dirty="0" smtClean="0"/>
              <a:t>.</a:t>
            </a:r>
            <a:r>
              <a:rPr lang="en-US" baseline="30000" dirty="0" smtClean="0">
                <a:hlinkClick r:id="rId7"/>
              </a:rPr>
              <a:t>[3]</a:t>
            </a:r>
            <a:endParaRPr lang="en-US" dirty="0" smtClean="0"/>
          </a:p>
          <a:p>
            <a:r>
              <a:rPr lang="en-US" dirty="0" smtClean="0"/>
              <a:t>The earliest explicit depictions of a triangle of </a:t>
            </a:r>
            <a:r>
              <a:rPr lang="en-US" dirty="0" smtClean="0">
                <a:hlinkClick r:id="rId8" tooltip="Binomial coefficients"/>
              </a:rPr>
              <a:t>binomial coefficients</a:t>
            </a:r>
            <a:r>
              <a:rPr lang="en-US" dirty="0" smtClean="0"/>
              <a:t> occur in the 10th century in commentaries on the </a:t>
            </a:r>
            <a:r>
              <a:rPr lang="en-US" i="1" dirty="0" err="1" smtClean="0"/>
              <a:t>ChandasShastra</a:t>
            </a:r>
            <a:r>
              <a:rPr lang="en-US" dirty="0" smtClean="0"/>
              <a:t>, an </a:t>
            </a:r>
            <a:r>
              <a:rPr lang="en-US" dirty="0" smtClean="0">
                <a:hlinkClick r:id="rId9" tooltip="History of India"/>
              </a:rPr>
              <a:t>Ancient Indian</a:t>
            </a:r>
            <a:r>
              <a:rPr lang="en-US" dirty="0" smtClean="0"/>
              <a:t> book on </a:t>
            </a:r>
            <a:r>
              <a:rPr lang="en-US" dirty="0" smtClean="0">
                <a:hlinkClick r:id="rId10" tooltip="Sanskrit"/>
              </a:rPr>
              <a:t>Sanskrit</a:t>
            </a:r>
            <a:r>
              <a:rPr lang="en-US" dirty="0" smtClean="0">
                <a:hlinkClick r:id="rId11" tooltip="Prosody (poetry)"/>
              </a:rPr>
              <a:t>prosody</a:t>
            </a:r>
            <a:r>
              <a:rPr lang="en-US" dirty="0" smtClean="0"/>
              <a:t> written by </a:t>
            </a:r>
            <a:r>
              <a:rPr lang="en-US" dirty="0" err="1" smtClean="0">
                <a:hlinkClick r:id="rId12" tooltip="Pingala"/>
              </a:rPr>
              <a:t>Pingala</a:t>
            </a:r>
            <a:r>
              <a:rPr lang="en-US" dirty="0" smtClean="0"/>
              <a:t> in or before the 2nd century BC.</a:t>
            </a:r>
            <a:r>
              <a:rPr lang="en-US" baseline="30000" dirty="0" smtClean="0">
                <a:hlinkClick r:id="rId7"/>
              </a:rPr>
              <a:t>[4]</a:t>
            </a:r>
            <a:r>
              <a:rPr lang="en-US" dirty="0" smtClean="0"/>
              <a:t> While </a:t>
            </a:r>
            <a:r>
              <a:rPr lang="en-US" dirty="0" err="1" smtClean="0"/>
              <a:t>Pingala's</a:t>
            </a:r>
            <a:r>
              <a:rPr lang="en-US" dirty="0" smtClean="0"/>
              <a:t> work only survives in fragments, the commentator </a:t>
            </a:r>
            <a:r>
              <a:rPr lang="en-US" dirty="0" err="1" smtClean="0">
                <a:hlinkClick r:id="rId13" tooltip="Halayudha"/>
              </a:rPr>
              <a:t>Halayudha</a:t>
            </a:r>
            <a:r>
              <a:rPr lang="en-US" dirty="0" smtClean="0"/>
              <a:t>, around 975, used the triangle to explain obscure references to </a:t>
            </a:r>
            <a:r>
              <a:rPr lang="en-US" i="1" dirty="0" err="1" smtClean="0"/>
              <a:t>Meru-prastaara</a:t>
            </a:r>
            <a:r>
              <a:rPr lang="en-US" dirty="0" smtClean="0"/>
              <a:t>, the "Staircase of </a:t>
            </a:r>
            <a:r>
              <a:rPr lang="en-US" dirty="0" smtClean="0">
                <a:hlinkClick r:id="rId14" tooltip="Mount Meru"/>
              </a:rPr>
              <a:t>Mount </a:t>
            </a:r>
            <a:r>
              <a:rPr lang="en-US" dirty="0" err="1" smtClean="0">
                <a:hlinkClick r:id="rId14" tooltip="Mount Meru"/>
              </a:rPr>
              <a:t>Meru</a:t>
            </a:r>
            <a:r>
              <a:rPr lang="en-US" dirty="0" smtClean="0"/>
              <a:t>". It was also </a:t>
            </a:r>
            <a:r>
              <a:rPr lang="en-US" dirty="0" err="1" smtClean="0"/>
              <a:t>realised</a:t>
            </a:r>
            <a:r>
              <a:rPr lang="en-US" dirty="0" smtClean="0"/>
              <a:t> that the shallow diagonals of the triangle sum to the </a:t>
            </a:r>
            <a:r>
              <a:rPr lang="en-US" dirty="0" smtClean="0">
                <a:hlinkClick r:id="rId15" tooltip="Fibonacci number"/>
              </a:rPr>
              <a:t>Fibonacci numbers</a:t>
            </a:r>
            <a:r>
              <a:rPr lang="en-US" dirty="0" smtClean="0"/>
              <a:t>. In 1068, four columns of the first sixteen rows were given by the mathematician </a:t>
            </a:r>
            <a:r>
              <a:rPr lang="en-US" dirty="0" err="1" smtClean="0"/>
              <a:t>Bhattotpala</a:t>
            </a:r>
            <a:r>
              <a:rPr lang="en-US" dirty="0" smtClean="0"/>
              <a:t>, who realized the combinatorial significance.</a:t>
            </a:r>
            <a:r>
              <a:rPr lang="en-US" baseline="30000" dirty="0" smtClean="0">
                <a:hlinkClick r:id="rId7"/>
              </a:rPr>
              <a:t>[4]</a:t>
            </a:r>
            <a:endParaRPr lang="en-US" dirty="0" smtClean="0"/>
          </a:p>
          <a:p>
            <a:r>
              <a:rPr lang="en-US" dirty="0" smtClean="0"/>
              <a:t>At around the same time, it was discussed in </a:t>
            </a:r>
            <a:r>
              <a:rPr lang="en-US" dirty="0" smtClean="0">
                <a:hlinkClick r:id="rId16" tooltip="History of Iran"/>
              </a:rPr>
              <a:t>Persia</a:t>
            </a:r>
            <a:r>
              <a:rPr lang="en-US" dirty="0" smtClean="0"/>
              <a:t> (</a:t>
            </a:r>
            <a:r>
              <a:rPr lang="en-US" dirty="0" smtClean="0">
                <a:hlinkClick r:id="rId17" tooltip="Iran"/>
              </a:rPr>
              <a:t>Iran</a:t>
            </a:r>
            <a:r>
              <a:rPr lang="en-US" dirty="0" smtClean="0"/>
              <a:t>) by the </a:t>
            </a:r>
            <a:r>
              <a:rPr lang="en-US" dirty="0" smtClean="0">
                <a:hlinkClick r:id="rId18" tooltip="Mathematics in medieval Islam"/>
              </a:rPr>
              <a:t>Persian mathematician</a:t>
            </a:r>
            <a:r>
              <a:rPr lang="en-US" dirty="0" smtClean="0"/>
              <a:t>, </a:t>
            </a:r>
            <a:r>
              <a:rPr lang="en-US" dirty="0" smtClean="0">
                <a:hlinkClick r:id="rId19" tooltip="Al-Karaji"/>
              </a:rPr>
              <a:t>Al-</a:t>
            </a:r>
            <a:r>
              <a:rPr lang="en-US" dirty="0" err="1" smtClean="0">
                <a:hlinkClick r:id="rId19" tooltip="Al-Karaji"/>
              </a:rPr>
              <a:t>Karaji</a:t>
            </a:r>
            <a:r>
              <a:rPr lang="en-US" dirty="0" smtClean="0"/>
              <a:t> (953–1029).</a:t>
            </a:r>
            <a:r>
              <a:rPr lang="en-US" baseline="30000" dirty="0" smtClean="0">
                <a:hlinkClick r:id="rId7"/>
              </a:rPr>
              <a:t>[5]</a:t>
            </a:r>
            <a:r>
              <a:rPr lang="en-US" dirty="0" smtClean="0"/>
              <a:t> It was later repeated by the </a:t>
            </a:r>
            <a:r>
              <a:rPr lang="en-US" dirty="0" smtClean="0">
                <a:hlinkClick r:id="rId20" tooltip="Persian literature"/>
              </a:rPr>
              <a:t>Persian poet</a:t>
            </a:r>
            <a:r>
              <a:rPr lang="en-US" dirty="0" smtClean="0"/>
              <a:t>-</a:t>
            </a:r>
            <a:r>
              <a:rPr lang="en-US" dirty="0" smtClean="0">
                <a:hlinkClick r:id="rId21" tooltip="Astronomy in medieval Islam"/>
              </a:rPr>
              <a:t>astronomer</a:t>
            </a:r>
            <a:r>
              <a:rPr lang="en-US" dirty="0" smtClean="0"/>
              <a:t>-mathematician </a:t>
            </a:r>
            <a:r>
              <a:rPr lang="en-US" dirty="0" smtClean="0">
                <a:hlinkClick r:id="rId22" tooltip="Omar Khayyám"/>
              </a:rPr>
              <a:t>Omar </a:t>
            </a:r>
            <a:r>
              <a:rPr lang="en-US" dirty="0" err="1" smtClean="0">
                <a:hlinkClick r:id="rId22" tooltip="Omar Khayyám"/>
              </a:rPr>
              <a:t>Khayyám</a:t>
            </a:r>
            <a:r>
              <a:rPr lang="en-US" dirty="0" smtClean="0"/>
              <a:t> (1048–1131); thus the triangle is referred to as the </a:t>
            </a:r>
            <a:r>
              <a:rPr lang="en-US" i="1" dirty="0" smtClean="0"/>
              <a:t>Khayyam triangle</a:t>
            </a:r>
            <a:r>
              <a:rPr lang="en-US" dirty="0" smtClean="0"/>
              <a:t> in Iran. Several theorems related to the triangle were known, including the </a:t>
            </a:r>
            <a:r>
              <a:rPr lang="en-US" dirty="0" smtClean="0">
                <a:hlinkClick r:id="rId23" tooltip="Binomial theorem"/>
              </a:rPr>
              <a:t>binomial theorem</a:t>
            </a:r>
            <a:r>
              <a:rPr lang="en-US" dirty="0" smtClean="0"/>
              <a:t>. Khayyam used a method of finding </a:t>
            </a:r>
            <a:r>
              <a:rPr lang="en-US" i="1" dirty="0" smtClean="0">
                <a:hlinkClick r:id="rId24" tooltip="Nth root"/>
              </a:rPr>
              <a:t>n</a:t>
            </a:r>
            <a:r>
              <a:rPr lang="en-US" dirty="0" smtClean="0">
                <a:hlinkClick r:id="rId24" tooltip="Nth root"/>
              </a:rPr>
              <a:t>th roots</a:t>
            </a:r>
            <a:r>
              <a:rPr lang="en-US" dirty="0" smtClean="0"/>
              <a:t> based on the binomial expansion, and therefore on the binomial coefficients.</a:t>
            </a:r>
          </a:p>
          <a:p>
            <a:r>
              <a:rPr lang="en-US" dirty="0" smtClean="0"/>
              <a:t>In 13th century, </a:t>
            </a:r>
            <a:r>
              <a:rPr lang="en-US" dirty="0" smtClean="0">
                <a:hlinkClick r:id="rId25" tooltip="Yang Hui"/>
              </a:rPr>
              <a:t>Yang </a:t>
            </a:r>
            <a:r>
              <a:rPr lang="en-US" dirty="0" err="1" smtClean="0">
                <a:hlinkClick r:id="rId25" tooltip="Yang Hui"/>
              </a:rPr>
              <a:t>Hui</a:t>
            </a:r>
            <a:r>
              <a:rPr lang="en-US" dirty="0" smtClean="0"/>
              <a:t> (1238–1298) presented the arithmetic triangle that is the same as Pascal's triangle. Pascal's triangle is called </a:t>
            </a:r>
            <a:r>
              <a:rPr lang="en-US" i="1" dirty="0" smtClean="0"/>
              <a:t>Yang </a:t>
            </a:r>
            <a:r>
              <a:rPr lang="en-US" i="1" dirty="0" err="1" smtClean="0"/>
              <a:t>Hui's</a:t>
            </a:r>
            <a:r>
              <a:rPr lang="en-US" i="1" dirty="0" smtClean="0"/>
              <a:t> triangle</a:t>
            </a:r>
            <a:r>
              <a:rPr lang="en-US" dirty="0" smtClean="0"/>
              <a:t> in </a:t>
            </a:r>
            <a:r>
              <a:rPr lang="en-US" dirty="0" smtClean="0">
                <a:hlinkClick r:id="rId26" tooltip="China"/>
              </a:rPr>
              <a:t>China</a:t>
            </a:r>
            <a:r>
              <a:rPr lang="en-US" dirty="0" smtClean="0"/>
              <a:t>. The "Yang </a:t>
            </a:r>
            <a:r>
              <a:rPr lang="en-US" dirty="0" err="1" smtClean="0"/>
              <a:t>Hui's</a:t>
            </a:r>
            <a:r>
              <a:rPr lang="en-US" dirty="0" smtClean="0"/>
              <a:t> triangle" was known in China in the early 11th century by the Chinese mathematician </a:t>
            </a:r>
            <a:r>
              <a:rPr lang="en-US" dirty="0" err="1" smtClean="0">
                <a:hlinkClick r:id="rId27" tooltip="Jia Xian"/>
              </a:rPr>
              <a:t>Jia</a:t>
            </a:r>
            <a:r>
              <a:rPr lang="en-US" dirty="0" smtClean="0">
                <a:hlinkClick r:id="rId27" tooltip="Jia Xian"/>
              </a:rPr>
              <a:t> Xian</a:t>
            </a:r>
            <a:r>
              <a:rPr lang="en-US" dirty="0" smtClean="0"/>
              <a:t> (1010-1070).</a:t>
            </a:r>
          </a:p>
          <a:p>
            <a:r>
              <a:rPr lang="en-US" dirty="0" err="1" smtClean="0">
                <a:hlinkClick r:id="rId28" tooltip="Petrus Apianus"/>
              </a:rPr>
              <a:t>PetrusApianus</a:t>
            </a:r>
            <a:r>
              <a:rPr lang="en-US" dirty="0" smtClean="0"/>
              <a:t> (1495–1552) published the triangle on the </a:t>
            </a:r>
            <a:r>
              <a:rPr lang="en-US" dirty="0" smtClean="0">
                <a:hlinkClick r:id="rId29" tooltip="Book frontispiece"/>
              </a:rPr>
              <a:t>frontispiece</a:t>
            </a:r>
            <a:r>
              <a:rPr lang="en-US" dirty="0" smtClean="0"/>
              <a:t> of his book on business calculations in the 16th century. This is the first record of the triangle in Europe.</a:t>
            </a:r>
          </a:p>
          <a:p>
            <a:r>
              <a:rPr lang="en-US" dirty="0" smtClean="0"/>
              <a:t>In </a:t>
            </a:r>
            <a:r>
              <a:rPr lang="en-US" dirty="0" smtClean="0">
                <a:hlinkClick r:id="rId30" tooltip="Italy"/>
              </a:rPr>
              <a:t>Italy</a:t>
            </a:r>
            <a:r>
              <a:rPr lang="en-US" dirty="0" smtClean="0"/>
              <a:t>, it is referred to as </a:t>
            </a:r>
            <a:r>
              <a:rPr lang="en-US" i="1" dirty="0" err="1" smtClean="0"/>
              <a:t>Tartaglia's</a:t>
            </a:r>
            <a:r>
              <a:rPr lang="en-US" i="1" dirty="0" smtClean="0"/>
              <a:t> triangle</a:t>
            </a:r>
            <a:r>
              <a:rPr lang="en-US" dirty="0" smtClean="0"/>
              <a:t>, named for the Italian </a:t>
            </a:r>
            <a:r>
              <a:rPr lang="en-US" dirty="0" smtClean="0">
                <a:hlinkClick r:id="rId31" tooltip="Algebra"/>
              </a:rPr>
              <a:t>algebraist</a:t>
            </a:r>
            <a:r>
              <a:rPr lang="en-US" dirty="0" err="1" smtClean="0">
                <a:hlinkClick r:id="rId32" tooltip="Niccolò Fontana Tartaglia"/>
              </a:rPr>
              <a:t>Niccolò</a:t>
            </a:r>
            <a:r>
              <a:rPr lang="en-US" dirty="0" smtClean="0">
                <a:hlinkClick r:id="rId32" tooltip="Niccolò Fontana Tartaglia"/>
              </a:rPr>
              <a:t> Fontana </a:t>
            </a:r>
            <a:r>
              <a:rPr lang="en-US" dirty="0" err="1" smtClean="0">
                <a:hlinkClick r:id="rId32" tooltip="Niccolò Fontana Tartaglia"/>
              </a:rPr>
              <a:t>Tartaglia</a:t>
            </a:r>
            <a:r>
              <a:rPr lang="en-US" dirty="0" smtClean="0"/>
              <a:t> (1500–77). </a:t>
            </a:r>
            <a:r>
              <a:rPr lang="en-US" dirty="0" err="1" smtClean="0"/>
              <a:t>Tartaglia</a:t>
            </a:r>
            <a:r>
              <a:rPr lang="en-US" dirty="0" smtClean="0"/>
              <a:t> is credited with the general formula for solving cubic polynomials, (which may in fact be from </a:t>
            </a:r>
            <a:r>
              <a:rPr lang="en-US" dirty="0" err="1" smtClean="0">
                <a:hlinkClick r:id="rId33" tooltip="Scipione del Ferro"/>
              </a:rPr>
              <a:t>Scipione</a:t>
            </a:r>
            <a:r>
              <a:rPr lang="en-US" dirty="0" smtClean="0">
                <a:hlinkClick r:id="rId33" tooltip="Scipione del Ferro"/>
              </a:rPr>
              <a:t> del Ferro</a:t>
            </a:r>
            <a:r>
              <a:rPr lang="en-US" dirty="0" smtClean="0"/>
              <a:t> but was published by </a:t>
            </a:r>
            <a:r>
              <a:rPr lang="en-US" dirty="0" err="1" smtClean="0">
                <a:hlinkClick r:id="rId34" tooltip="Gerolamo Cardano"/>
              </a:rPr>
              <a:t>GerolamoCardano</a:t>
            </a:r>
            <a:r>
              <a:rPr lang="en-US" dirty="0" smtClean="0"/>
              <a:t> 1545).</a:t>
            </a:r>
          </a:p>
          <a:p>
            <a:r>
              <a:rPr lang="en-US" dirty="0" smtClean="0"/>
              <a:t>Pascal's </a:t>
            </a:r>
            <a:r>
              <a:rPr lang="en-US" i="1" dirty="0" err="1" smtClean="0"/>
              <a:t>Traité</a:t>
            </a:r>
            <a:r>
              <a:rPr lang="en-US" i="1" dirty="0" smtClean="0"/>
              <a:t> du triangle </a:t>
            </a:r>
            <a:r>
              <a:rPr lang="en-US" i="1" dirty="0" err="1" smtClean="0"/>
              <a:t>arithmétique</a:t>
            </a:r>
            <a:r>
              <a:rPr lang="en-US" dirty="0" smtClean="0"/>
              <a:t> (</a:t>
            </a:r>
            <a:r>
              <a:rPr lang="en-US" i="1" dirty="0" smtClean="0"/>
              <a:t>Treatise on Arithmetical Triangle</a:t>
            </a:r>
            <a:r>
              <a:rPr lang="en-US" dirty="0" smtClean="0"/>
              <a:t>) was published posthumously in 1665. In this, Pascal collected several results then known about the triangle, and employed them to solve problems in </a:t>
            </a:r>
            <a:r>
              <a:rPr lang="en-US" dirty="0" smtClean="0">
                <a:hlinkClick r:id="rId35" tooltip="Probability theory"/>
              </a:rPr>
              <a:t>probability theory</a:t>
            </a:r>
            <a:r>
              <a:rPr lang="en-US" dirty="0" smtClean="0"/>
              <a:t>. The triangle was later named after Pascal by </a:t>
            </a:r>
            <a:r>
              <a:rPr lang="en-US" dirty="0" smtClean="0">
                <a:hlinkClick r:id="rId36" tooltip="Pierre Raymond de Montmort"/>
              </a:rPr>
              <a:t>Pierre Raymond de </a:t>
            </a:r>
            <a:r>
              <a:rPr lang="en-US" dirty="0" err="1" smtClean="0">
                <a:hlinkClick r:id="rId36" tooltip="Pierre Raymond de Montmort"/>
              </a:rPr>
              <a:t>Montmort</a:t>
            </a:r>
            <a:r>
              <a:rPr lang="en-US" dirty="0" smtClean="0"/>
              <a:t> (1708) who called it "Table de M. Pascal pour les </a:t>
            </a:r>
            <a:r>
              <a:rPr lang="en-US" dirty="0" err="1" smtClean="0"/>
              <a:t>combinaisons</a:t>
            </a:r>
            <a:r>
              <a:rPr lang="en-US" dirty="0" smtClean="0"/>
              <a:t>" (French: Table of Mr. Pascal for combinations) and </a:t>
            </a:r>
            <a:r>
              <a:rPr lang="en-US" dirty="0" smtClean="0">
                <a:hlinkClick r:id="rId37" tooltip="Abraham de Moivre"/>
              </a:rPr>
              <a:t>Abraham de </a:t>
            </a:r>
            <a:r>
              <a:rPr lang="en-US" dirty="0" err="1" smtClean="0">
                <a:hlinkClick r:id="rId37" tooltip="Abraham de Moivre"/>
              </a:rPr>
              <a:t>Moivre</a:t>
            </a:r>
            <a:r>
              <a:rPr lang="en-US" dirty="0" smtClean="0"/>
              <a:t> (1730) who called it "</a:t>
            </a:r>
            <a:r>
              <a:rPr lang="en-US" dirty="0" err="1" smtClean="0"/>
              <a:t>TriangulumArithmeticum</a:t>
            </a:r>
            <a:r>
              <a:rPr lang="en-US" dirty="0" smtClean="0"/>
              <a:t> PASCALIANUM" (Latin: Pascal's Arithmetic Triangle), which became the modern Western name</a:t>
            </a:r>
          </a:p>
          <a:p>
            <a:r>
              <a:rPr lang="en-US" dirty="0" smtClean="0"/>
              <a:t>http://milan.milanovic.org/math/english/fibo/fibo0.html</a:t>
            </a:r>
          </a:p>
          <a:p>
            <a:pPr defTabSz="937534">
              <a:defRPr/>
            </a:pPr>
            <a:r>
              <a:rPr lang="en-US" dirty="0" smtClean="0"/>
              <a:t>The meaning: Having </a:t>
            </a:r>
            <a:r>
              <a:rPr lang="en-US" i="1" dirty="0" smtClean="0"/>
              <a:t>n</a:t>
            </a:r>
            <a:r>
              <a:rPr lang="en-US" i="0" dirty="0" smtClean="0"/>
              <a:t> distinct</a:t>
            </a:r>
            <a:r>
              <a:rPr lang="en-US" i="0" baseline="0" dirty="0" smtClean="0"/>
              <a:t> number of ways to choose </a:t>
            </a:r>
            <a:r>
              <a:rPr lang="en-US" i="1" baseline="0" dirty="0" smtClean="0"/>
              <a:t>k</a:t>
            </a:r>
            <a:r>
              <a:rPr lang="en-US" i="0" baseline="0" dirty="0" smtClean="0"/>
              <a:t> of those without replacement…where order matters.</a:t>
            </a:r>
          </a:p>
          <a:p>
            <a:endParaRPr lang="en-US" dirty="0"/>
          </a:p>
        </p:txBody>
      </p:sp>
      <p:sp>
        <p:nvSpPr>
          <p:cNvPr id="4" name="Slide Number Placeholder 3"/>
          <p:cNvSpPr>
            <a:spLocks noGrp="1"/>
          </p:cNvSpPr>
          <p:nvPr>
            <p:ph type="sldNum" sz="quarter" idx="10"/>
          </p:nvPr>
        </p:nvSpPr>
        <p:spPr/>
        <p:txBody>
          <a:bodyPr/>
          <a:lstStyle/>
          <a:p>
            <a:fld id="{78CABED6-BD58-48A2-8283-3C5ECD64B8B9}" type="slidenum">
              <a:rPr lang="en-US" smtClean="0"/>
              <a:pPr/>
              <a:t>3</a:t>
            </a:fld>
            <a:endParaRPr lang="en-US"/>
          </a:p>
        </p:txBody>
      </p:sp>
    </p:spTree>
    <p:extLst>
      <p:ext uri="{BB962C8B-B14F-4D97-AF65-F5344CB8AC3E}">
        <p14:creationId xmlns:p14="http://schemas.microsoft.com/office/powerpoint/2010/main" val="204477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CABED6-BD58-48A2-8283-3C5ECD64B8B9}" type="slidenum">
              <a:rPr lang="en-US" smtClean="0"/>
              <a:pPr/>
              <a:t>4</a:t>
            </a:fld>
            <a:endParaRPr lang="en-US"/>
          </a:p>
        </p:txBody>
      </p:sp>
    </p:spTree>
    <p:extLst>
      <p:ext uri="{BB962C8B-B14F-4D97-AF65-F5344CB8AC3E}">
        <p14:creationId xmlns:p14="http://schemas.microsoft.com/office/powerpoint/2010/main" val="91599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B333D4E-A635-4133-B2B2-709F227C691B}" type="datetimeFigureOut">
              <a:rPr lang="en-US" smtClean="0"/>
              <a:pPr/>
              <a:t>12/6/2011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33D6F8A-245A-41CB-BAC6-97F0F1222D3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333D4E-A635-4133-B2B2-709F227C691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333D4E-A635-4133-B2B2-709F227C691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333D4E-A635-4133-B2B2-709F227C691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333D4E-A635-4133-B2B2-709F227C691B}" type="datetimeFigureOut">
              <a:rPr lang="en-US" smtClean="0"/>
              <a:pPr/>
              <a:t>12/6/2011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33D6F8A-245A-41CB-BAC6-97F0F1222D3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333D4E-A635-4133-B2B2-709F227C691B}"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333D4E-A635-4133-B2B2-709F227C691B}" type="datetimeFigureOut">
              <a:rPr lang="en-US" smtClean="0"/>
              <a:pPr/>
              <a:t>12/6/2011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333D4E-A635-4133-B2B2-709F227C691B}" type="datetimeFigureOut">
              <a:rPr lang="en-US" smtClean="0"/>
              <a:pPr/>
              <a:t>12/6/2011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33D4E-A635-4133-B2B2-709F227C691B}" type="datetimeFigureOut">
              <a:rPr lang="en-US" smtClean="0"/>
              <a:pPr/>
              <a:t>12/6/2011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333D4E-A635-4133-B2B2-709F227C691B}"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333D4E-A635-4133-B2B2-709F227C691B}" type="datetimeFigureOut">
              <a:rPr lang="en-US" smtClean="0"/>
              <a:pPr/>
              <a:t>12/6/2011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D6F8A-245A-41CB-BAC6-97F0F1222D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B333D4E-A635-4133-B2B2-709F227C691B}" type="datetimeFigureOut">
              <a:rPr lang="en-US" smtClean="0"/>
              <a:pPr/>
              <a:t>12/6/2011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33D6F8A-245A-41CB-BAC6-97F0F1222D3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5.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60000"/>
                    </a14:imgEffect>
                  </a14:imgLayer>
                </a14:imgProps>
              </a:ext>
              <a:ext uri="{28A0092B-C50C-407E-A947-70E740481C1C}">
                <a14:useLocalDpi xmlns:a14="http://schemas.microsoft.com/office/drawing/2010/main" val="0"/>
              </a:ext>
            </a:extLst>
          </a:blip>
          <a:srcRect/>
          <a:stretch>
            <a:fillRect/>
          </a:stretch>
        </p:blipFill>
        <p:spPr bwMode="auto">
          <a:xfrm>
            <a:off x="0" y="-18338"/>
            <a:ext cx="9154886" cy="6876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57200" y="1066800"/>
            <a:ext cx="7772400" cy="1470025"/>
          </a:xfrm>
          <a:solidFill>
            <a:schemeClr val="tx1"/>
          </a:solidFill>
        </p:spPr>
        <p:txBody>
          <a:bodyPr>
            <a:normAutofit fontScale="90000"/>
          </a:bodyPr>
          <a:lstStyle/>
          <a:p>
            <a:r>
              <a:rPr lang="en-US" sz="5400" dirty="0" smtClean="0">
                <a:solidFill>
                  <a:schemeClr val="bg1"/>
                </a:solidFill>
              </a:rPr>
              <a:t>Pascal’s Triangle in Living Color</a:t>
            </a:r>
            <a:endParaRPr lang="en-US" sz="5400" b="1" dirty="0">
              <a:solidFill>
                <a:schemeClr val="bg1"/>
              </a:solidFill>
            </a:endParaRPr>
          </a:p>
        </p:txBody>
      </p:sp>
      <p:sp>
        <p:nvSpPr>
          <p:cNvPr id="3" name="Subtitle 2"/>
          <p:cNvSpPr>
            <a:spLocks noGrp="1"/>
          </p:cNvSpPr>
          <p:nvPr>
            <p:ph type="subTitle" idx="1"/>
          </p:nvPr>
        </p:nvSpPr>
        <p:spPr>
          <a:xfrm>
            <a:off x="2286000" y="4648200"/>
            <a:ext cx="4876800" cy="1143000"/>
          </a:xfrm>
          <a:solidFill>
            <a:schemeClr val="tx1"/>
          </a:solidFill>
        </p:spPr>
        <p:txBody>
          <a:bodyPr>
            <a:normAutofit/>
          </a:bodyPr>
          <a:lstStyle/>
          <a:p>
            <a:r>
              <a:rPr lang="en-US" b="1" dirty="0" smtClean="0">
                <a:ln w="12700">
                  <a:solidFill>
                    <a:schemeClr val="tx2">
                      <a:satMod val="155000"/>
                    </a:schemeClr>
                  </a:solidFill>
                  <a:prstDash val="solid"/>
                </a:ln>
                <a:solidFill>
                  <a:schemeClr val="bg1"/>
                </a:solidFill>
                <a:effectLst>
                  <a:outerShdw blurRad="50800" dist="38100" dir="2700000" algn="tl" rotWithShape="0">
                    <a:prstClr val="black">
                      <a:alpha val="40000"/>
                    </a:prstClr>
                  </a:outerShdw>
                </a:effectLst>
              </a:rPr>
              <a:t>By: Peter Marshfield &amp;</a:t>
            </a:r>
          </a:p>
          <a:p>
            <a:r>
              <a:rPr lang="en-US" b="1" dirty="0" smtClean="0">
                <a:ln w="12700">
                  <a:solidFill>
                    <a:schemeClr val="tx2">
                      <a:satMod val="155000"/>
                    </a:schemeClr>
                  </a:solidFill>
                  <a:prstDash val="solid"/>
                </a:ln>
                <a:solidFill>
                  <a:schemeClr val="bg1"/>
                </a:solidFill>
                <a:effectLst>
                  <a:outerShdw blurRad="50800" dist="38100" dir="2700000" algn="tl" rotWithShape="0">
                    <a:prstClr val="black">
                      <a:alpha val="40000"/>
                    </a:prstClr>
                  </a:outerShdw>
                </a:effectLst>
              </a:rPr>
              <a:t>Kyle Parsons</a:t>
            </a:r>
            <a:endParaRPr lang="en-US" b="1" dirty="0">
              <a:ln w="12700">
                <a:solidFill>
                  <a:schemeClr val="tx2">
                    <a:satMod val="155000"/>
                  </a:schemeClr>
                </a:solidFill>
                <a:prstDash val="solid"/>
              </a:ln>
              <a:solidFill>
                <a:schemeClr val="bg1"/>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72072160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 on the M&amp;M’s</a:t>
            </a:r>
            <a:endParaRPr lang="en-US" dirty="0"/>
          </a:p>
        </p:txBody>
      </p:sp>
      <p:sp>
        <p:nvSpPr>
          <p:cNvPr id="3" name="Content Placeholder 2"/>
          <p:cNvSpPr>
            <a:spLocks noGrp="1"/>
          </p:cNvSpPr>
          <p:nvPr>
            <p:ph idx="1"/>
          </p:nvPr>
        </p:nvSpPr>
        <p:spPr/>
        <p:txBody>
          <a:bodyPr/>
          <a:lstStyle/>
          <a:p>
            <a:pPr algn="ctr">
              <a:buNone/>
            </a:pPr>
            <a:r>
              <a:rPr lang="en-US" dirty="0" smtClean="0"/>
              <a:t>The 5 Colors: </a:t>
            </a:r>
          </a:p>
          <a:p>
            <a:pPr>
              <a:buNone/>
            </a:pPr>
            <a:endParaRPr lang="en-US" dirty="0" smtClean="0"/>
          </a:p>
          <a:p>
            <a:pPr>
              <a:buNone/>
            </a:pPr>
            <a:endParaRPr lang="en-US" dirty="0"/>
          </a:p>
          <a:p>
            <a:pPr>
              <a:buNone/>
            </a:pPr>
            <a:endParaRPr lang="en-US" dirty="0" smtClean="0"/>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5" name="Group 14"/>
          <p:cNvGrpSpPr/>
          <p:nvPr/>
        </p:nvGrpSpPr>
        <p:grpSpPr>
          <a:xfrm>
            <a:off x="1828800" y="2209800"/>
            <a:ext cx="533400" cy="533400"/>
            <a:chOff x="1447800" y="2209800"/>
            <a:chExt cx="533400" cy="533400"/>
          </a:xfrm>
        </p:grpSpPr>
        <p:sp>
          <p:nvSpPr>
            <p:cNvPr id="9" name="Oval 8"/>
            <p:cNvSpPr/>
            <p:nvPr/>
          </p:nvSpPr>
          <p:spPr>
            <a:xfrm>
              <a:off x="1447800" y="2209800"/>
              <a:ext cx="533400" cy="533400"/>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TextBox 13"/>
            <p:cNvSpPr txBox="1"/>
            <p:nvPr/>
          </p:nvSpPr>
          <p:spPr>
            <a:xfrm>
              <a:off x="1524000" y="2286000"/>
              <a:ext cx="457200" cy="381000"/>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20" name="Group 19"/>
          <p:cNvGrpSpPr/>
          <p:nvPr/>
        </p:nvGrpSpPr>
        <p:grpSpPr>
          <a:xfrm>
            <a:off x="2971800" y="2209800"/>
            <a:ext cx="533400" cy="530352"/>
            <a:chOff x="2362200" y="2209800"/>
            <a:chExt cx="533400" cy="530352"/>
          </a:xfrm>
        </p:grpSpPr>
        <p:sp>
          <p:nvSpPr>
            <p:cNvPr id="10" name="Oval 9"/>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6" name="TextBox 15"/>
            <p:cNvSpPr txBox="1"/>
            <p:nvPr/>
          </p:nvSpPr>
          <p:spPr>
            <a:xfrm>
              <a:off x="2438400" y="2286000"/>
              <a:ext cx="457200" cy="381000"/>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21" name="Group 20"/>
          <p:cNvGrpSpPr/>
          <p:nvPr/>
        </p:nvGrpSpPr>
        <p:grpSpPr>
          <a:xfrm>
            <a:off x="4267200" y="2209800"/>
            <a:ext cx="533400" cy="530352"/>
            <a:chOff x="3352800" y="2209800"/>
            <a:chExt cx="533400" cy="530352"/>
          </a:xfrm>
        </p:grpSpPr>
        <p:sp>
          <p:nvSpPr>
            <p:cNvPr id="11" name="Oval 10"/>
            <p:cNvSpPr/>
            <p:nvPr/>
          </p:nvSpPr>
          <p:spPr>
            <a:xfrm>
              <a:off x="33528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7" name="TextBox 16"/>
            <p:cNvSpPr txBox="1"/>
            <p:nvPr/>
          </p:nvSpPr>
          <p:spPr>
            <a:xfrm>
              <a:off x="3429000" y="2286000"/>
              <a:ext cx="457200" cy="381000"/>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22" name="Group 21"/>
          <p:cNvGrpSpPr/>
          <p:nvPr/>
        </p:nvGrpSpPr>
        <p:grpSpPr>
          <a:xfrm>
            <a:off x="5410200" y="2209800"/>
            <a:ext cx="533400" cy="530352"/>
            <a:chOff x="4267200" y="2209800"/>
            <a:chExt cx="533400" cy="530352"/>
          </a:xfrm>
        </p:grpSpPr>
        <p:sp>
          <p:nvSpPr>
            <p:cNvPr id="12" name="Oval 11"/>
            <p:cNvSpPr/>
            <p:nvPr/>
          </p:nvSpPr>
          <p:spPr>
            <a:xfrm>
              <a:off x="4267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8" name="TextBox 17"/>
            <p:cNvSpPr txBox="1"/>
            <p:nvPr/>
          </p:nvSpPr>
          <p:spPr>
            <a:xfrm>
              <a:off x="4343400" y="2286000"/>
              <a:ext cx="457200" cy="381000"/>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23" name="Group 22"/>
          <p:cNvGrpSpPr/>
          <p:nvPr/>
        </p:nvGrpSpPr>
        <p:grpSpPr>
          <a:xfrm>
            <a:off x="6553200" y="2209800"/>
            <a:ext cx="533400" cy="530352"/>
            <a:chOff x="6019800" y="1905000"/>
            <a:chExt cx="533400" cy="530352"/>
          </a:xfrm>
        </p:grpSpPr>
        <p:sp>
          <p:nvSpPr>
            <p:cNvPr id="13" name="Oval 12"/>
            <p:cNvSpPr/>
            <p:nvPr/>
          </p:nvSpPr>
          <p:spPr>
            <a:xfrm>
              <a:off x="6019800" y="19050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C000"/>
                </a:solidFill>
              </a:endParaRPr>
            </a:p>
          </p:txBody>
        </p:sp>
        <p:sp>
          <p:nvSpPr>
            <p:cNvPr id="19" name="TextBox 18"/>
            <p:cNvSpPr txBox="1"/>
            <p:nvPr/>
          </p:nvSpPr>
          <p:spPr>
            <a:xfrm>
              <a:off x="6096000" y="1981200"/>
              <a:ext cx="457200" cy="381000"/>
            </a:xfrm>
            <a:prstGeom prst="rect">
              <a:avLst/>
            </a:prstGeom>
            <a:noFill/>
          </p:spPr>
          <p:txBody>
            <a:bodyPr wrap="square" rtlCol="0">
              <a:spAutoFit/>
            </a:bodyPr>
            <a:lstStyle/>
            <a:p>
              <a:r>
                <a:rPr lang="en-US" dirty="0" smtClean="0">
                  <a:latin typeface="+mj-lt"/>
                </a:rPr>
                <a:t>m</a:t>
              </a:r>
              <a:endParaRPr lang="en-US" dirty="0">
                <a:latin typeface="+mj-lt"/>
              </a:endParaRPr>
            </a:p>
          </p:txBody>
        </p:sp>
      </p:grpSp>
      <p:sp>
        <p:nvSpPr>
          <p:cNvPr id="5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5" name="Rectangle 5"/>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8"/>
          <p:cNvSpPr/>
          <p:nvPr/>
        </p:nvSpPr>
        <p:spPr>
          <a:xfrm>
            <a:off x="228600" y="2971800"/>
            <a:ext cx="8610600" cy="3539430"/>
          </a:xfrm>
          <a:prstGeom prst="rect">
            <a:avLst/>
          </a:prstGeom>
        </p:spPr>
        <p:txBody>
          <a:bodyPr wrap="square">
            <a:spAutoFit/>
          </a:bodyPr>
          <a:lstStyle/>
          <a:p>
            <a:pPr marL="137160" indent="0">
              <a:buNone/>
            </a:pPr>
            <a:r>
              <a:rPr lang="en-US" sz="2800" b="1" u="sng" dirty="0" smtClean="0"/>
              <a:t>Group 1:</a:t>
            </a:r>
            <a:r>
              <a:rPr lang="en-US" sz="2800" dirty="0" smtClean="0"/>
              <a:t>  Find all color combinations by choosing 3 different colors out of the given 5.  However, you cannot use red.</a:t>
            </a:r>
          </a:p>
          <a:p>
            <a:pPr marL="137160" indent="0">
              <a:buNone/>
            </a:pPr>
            <a:r>
              <a:rPr lang="en-US" sz="2800" b="1" u="sng" dirty="0" smtClean="0"/>
              <a:t>Group 2:</a:t>
            </a:r>
            <a:r>
              <a:rPr lang="en-US" sz="2800" dirty="0" smtClean="0"/>
              <a:t>Find all color combinations by choosing 3 different colors out of the given 5.  However, you must use red.</a:t>
            </a:r>
          </a:p>
          <a:p>
            <a:pPr marL="137160" indent="0">
              <a:buNone/>
            </a:pPr>
            <a:r>
              <a:rPr lang="en-US" sz="2800" b="1" u="sng" dirty="0" smtClean="0"/>
              <a:t>Group 3:</a:t>
            </a:r>
            <a:r>
              <a:rPr lang="en-US" sz="2800" dirty="0" smtClean="0"/>
              <a:t> Find all color combinations by choosing 3 different colors out of the given 5.  </a:t>
            </a:r>
            <a:endParaRPr lang="en-US" sz="2800"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par>
                          <p:cTn id="14" fill="hold">
                            <p:stCondLst>
                              <p:cond delay="0"/>
                            </p:stCondLst>
                            <p:childTnLst>
                              <p:par>
                                <p:cTn id="15" presetID="2" presetClass="entr" presetSubtype="2"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 presetClass="entr" presetSubtype="2"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1+#ppt_w/2"/>
                                          </p:val>
                                        </p:tav>
                                        <p:tav tm="100000">
                                          <p:val>
                                            <p:strVal val="#ppt_x"/>
                                          </p:val>
                                        </p:tav>
                                      </p:tavLst>
                                    </p:anim>
                                    <p:anim calcmode="lin" valueType="num">
                                      <p:cBhvr additive="base">
                                        <p:cTn id="23" dur="500" fill="hold"/>
                                        <p:tgtEl>
                                          <p:spTgt spid="20"/>
                                        </p:tgtEl>
                                        <p:attrNameLst>
                                          <p:attrName>ppt_y</p:attrName>
                                        </p:attrNameLst>
                                      </p:cBhvr>
                                      <p:tavLst>
                                        <p:tav tm="0">
                                          <p:val>
                                            <p:strVal val="#ppt_y"/>
                                          </p:val>
                                        </p:tav>
                                        <p:tav tm="100000">
                                          <p:val>
                                            <p:strVal val="#ppt_y"/>
                                          </p:val>
                                        </p:tav>
                                      </p:tavLst>
                                    </p:anim>
                                  </p:childTnLst>
                                </p:cTn>
                              </p:par>
                            </p:childTnLst>
                          </p:cTn>
                        </p:par>
                        <p:par>
                          <p:cTn id="24" fill="hold">
                            <p:stCondLst>
                              <p:cond delay="1000"/>
                            </p:stCondLst>
                            <p:childTnLst>
                              <p:par>
                                <p:cTn id="25" presetID="2" presetClass="entr" presetSubtype="2"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ppt_y"/>
                                          </p:val>
                                        </p:tav>
                                        <p:tav tm="100000">
                                          <p:val>
                                            <p:strVal val="#ppt_y"/>
                                          </p:val>
                                        </p:tav>
                                      </p:tavLst>
                                    </p:anim>
                                  </p:childTnLst>
                                </p:cTn>
                              </p:par>
                            </p:childTnLst>
                          </p:cTn>
                        </p:par>
                        <p:par>
                          <p:cTn id="29" fill="hold">
                            <p:stCondLst>
                              <p:cond delay="1500"/>
                            </p:stCondLst>
                            <p:childTnLst>
                              <p:par>
                                <p:cTn id="30" presetID="2" presetClass="entr" presetSubtype="2"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500" fill="hold"/>
                                        <p:tgtEl>
                                          <p:spTgt spid="22"/>
                                        </p:tgtEl>
                                        <p:attrNameLst>
                                          <p:attrName>ppt_x</p:attrName>
                                        </p:attrNameLst>
                                      </p:cBhvr>
                                      <p:tavLst>
                                        <p:tav tm="0">
                                          <p:val>
                                            <p:strVal val="1+#ppt_w/2"/>
                                          </p:val>
                                        </p:tav>
                                        <p:tav tm="100000">
                                          <p:val>
                                            <p:strVal val="#ppt_x"/>
                                          </p:val>
                                        </p:tav>
                                      </p:tavLst>
                                    </p:anim>
                                    <p:anim calcmode="lin" valueType="num">
                                      <p:cBhvr additive="base">
                                        <p:cTn id="33" dur="500" fill="hold"/>
                                        <p:tgtEl>
                                          <p:spTgt spid="22"/>
                                        </p:tgtEl>
                                        <p:attrNameLst>
                                          <p:attrName>ppt_y</p:attrName>
                                        </p:attrNameLst>
                                      </p:cBhvr>
                                      <p:tavLst>
                                        <p:tav tm="0">
                                          <p:val>
                                            <p:strVal val="#ppt_y"/>
                                          </p:val>
                                        </p:tav>
                                        <p:tav tm="100000">
                                          <p:val>
                                            <p:strVal val="#ppt_y"/>
                                          </p:val>
                                        </p:tav>
                                      </p:tavLst>
                                    </p:anim>
                                  </p:childTnLst>
                                </p:cTn>
                              </p:par>
                            </p:childTnLst>
                          </p:cTn>
                        </p:par>
                        <p:par>
                          <p:cTn id="34" fill="hold">
                            <p:stCondLst>
                              <p:cond delay="2000"/>
                            </p:stCondLst>
                            <p:childTnLst>
                              <p:par>
                                <p:cTn id="35" presetID="2" presetClass="entr" presetSubtype="2"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1+#ppt_w/2"/>
                                          </p:val>
                                        </p:tav>
                                        <p:tav tm="100000">
                                          <p:val>
                                            <p:strVal val="#ppt_x"/>
                                          </p:val>
                                        </p:tav>
                                      </p:tavLst>
                                    </p:anim>
                                    <p:anim calcmode="lin" valueType="num">
                                      <p:cBhvr additive="base">
                                        <p:cTn id="38"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Results</a:t>
            </a:r>
            <a:endParaRPr lang="en-US" dirty="0"/>
          </a:p>
        </p:txBody>
      </p:sp>
      <p:sp>
        <p:nvSpPr>
          <p:cNvPr id="179" name="TextBox 178"/>
          <p:cNvSpPr txBox="1"/>
          <p:nvPr/>
        </p:nvSpPr>
        <p:spPr>
          <a:xfrm>
            <a:off x="2209800" y="1143000"/>
            <a:ext cx="3352800" cy="523220"/>
          </a:xfrm>
          <a:prstGeom prst="rect">
            <a:avLst/>
          </a:prstGeom>
          <a:noFill/>
        </p:spPr>
        <p:txBody>
          <a:bodyPr wrap="square" rtlCol="0">
            <a:spAutoFit/>
          </a:bodyPr>
          <a:lstStyle/>
          <a:p>
            <a:pPr algn="ctr"/>
            <a:r>
              <a:rPr lang="en-US" sz="2800" b="1" u="sng" dirty="0" smtClean="0"/>
              <a:t>Group 3:</a:t>
            </a:r>
            <a:endParaRPr lang="en-US" sz="2800" b="1" u="sng" dirty="0"/>
          </a:p>
        </p:txBody>
      </p:sp>
      <p:grpSp>
        <p:nvGrpSpPr>
          <p:cNvPr id="109" name="Group 108"/>
          <p:cNvGrpSpPr/>
          <p:nvPr/>
        </p:nvGrpSpPr>
        <p:grpSpPr>
          <a:xfrm>
            <a:off x="3886199" y="1676400"/>
            <a:ext cx="1323536" cy="411481"/>
            <a:chOff x="3886199" y="1676400"/>
            <a:chExt cx="1323536" cy="411481"/>
          </a:xfrm>
        </p:grpSpPr>
        <p:grpSp>
          <p:nvGrpSpPr>
            <p:cNvPr id="228" name="Group 227"/>
            <p:cNvGrpSpPr/>
            <p:nvPr/>
          </p:nvGrpSpPr>
          <p:grpSpPr>
            <a:xfrm>
              <a:off x="3886199" y="1676400"/>
              <a:ext cx="409129" cy="411481"/>
              <a:chOff x="2362200" y="2209799"/>
              <a:chExt cx="530352" cy="530353"/>
            </a:xfrm>
          </p:grpSpPr>
          <p:sp>
            <p:nvSpPr>
              <p:cNvPr id="229" name="Oval 228"/>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30" name="TextBox 229"/>
              <p:cNvSpPr txBox="1"/>
              <p:nvPr/>
            </p:nvSpPr>
            <p:spPr>
              <a:xfrm>
                <a:off x="2362201" y="2209799"/>
                <a:ext cx="457200"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294" name="Group 293"/>
            <p:cNvGrpSpPr/>
            <p:nvPr/>
          </p:nvGrpSpPr>
          <p:grpSpPr>
            <a:xfrm>
              <a:off x="4800600" y="1676400"/>
              <a:ext cx="409135" cy="411481"/>
              <a:chOff x="2362194" y="2209799"/>
              <a:chExt cx="530358" cy="530353"/>
            </a:xfrm>
          </p:grpSpPr>
          <p:sp>
            <p:nvSpPr>
              <p:cNvPr id="295" name="Oval 294"/>
              <p:cNvSpPr/>
              <p:nvPr/>
            </p:nvSpPr>
            <p:spPr>
              <a:xfrm>
                <a:off x="2362200" y="22098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6" name="TextBox 295"/>
              <p:cNvSpPr txBox="1"/>
              <p:nvPr/>
            </p:nvSpPr>
            <p:spPr>
              <a:xfrm>
                <a:off x="2362194" y="2209799"/>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09" name="Group 308"/>
            <p:cNvGrpSpPr/>
            <p:nvPr/>
          </p:nvGrpSpPr>
          <p:grpSpPr>
            <a:xfrm>
              <a:off x="4343400" y="1676400"/>
              <a:ext cx="409134" cy="411480"/>
              <a:chOff x="2362195" y="2209800"/>
              <a:chExt cx="530357" cy="530352"/>
            </a:xfrm>
          </p:grpSpPr>
          <p:sp>
            <p:nvSpPr>
              <p:cNvPr id="310" name="Oval 309"/>
              <p:cNvSpPr/>
              <p:nvPr/>
            </p:nvSpPr>
            <p:spPr>
              <a:xfrm>
                <a:off x="2362200" y="2209800"/>
                <a:ext cx="530352" cy="530352"/>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11" name="TextBox 310"/>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110" name="Group 109"/>
          <p:cNvGrpSpPr/>
          <p:nvPr/>
        </p:nvGrpSpPr>
        <p:grpSpPr>
          <a:xfrm>
            <a:off x="3886200" y="2133600"/>
            <a:ext cx="1323536" cy="411480"/>
            <a:chOff x="3886200" y="2133600"/>
            <a:chExt cx="1323536" cy="411480"/>
          </a:xfrm>
        </p:grpSpPr>
        <p:grpSp>
          <p:nvGrpSpPr>
            <p:cNvPr id="276" name="Group 275"/>
            <p:cNvGrpSpPr/>
            <p:nvPr/>
          </p:nvGrpSpPr>
          <p:grpSpPr>
            <a:xfrm>
              <a:off x="3886200" y="2133600"/>
              <a:ext cx="409130" cy="411480"/>
              <a:chOff x="2362199" y="2209800"/>
              <a:chExt cx="530353" cy="530352"/>
            </a:xfrm>
          </p:grpSpPr>
          <p:sp>
            <p:nvSpPr>
              <p:cNvPr id="277" name="Oval 276"/>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8" name="TextBox 277"/>
              <p:cNvSpPr txBox="1"/>
              <p:nvPr/>
            </p:nvSpPr>
            <p:spPr>
              <a:xfrm>
                <a:off x="2362199"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12" name="Group 311"/>
            <p:cNvGrpSpPr/>
            <p:nvPr/>
          </p:nvGrpSpPr>
          <p:grpSpPr>
            <a:xfrm>
              <a:off x="4343400" y="2133600"/>
              <a:ext cx="409134" cy="411480"/>
              <a:chOff x="2362195" y="2209800"/>
              <a:chExt cx="530357" cy="530352"/>
            </a:xfrm>
          </p:grpSpPr>
          <p:sp>
            <p:nvSpPr>
              <p:cNvPr id="313" name="Oval 312"/>
              <p:cNvSpPr/>
              <p:nvPr/>
            </p:nvSpPr>
            <p:spPr>
              <a:xfrm>
                <a:off x="2362200" y="2209800"/>
                <a:ext cx="530352" cy="530352"/>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14" name="TextBox 313"/>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27" name="Group 326"/>
            <p:cNvGrpSpPr/>
            <p:nvPr/>
          </p:nvGrpSpPr>
          <p:grpSpPr>
            <a:xfrm>
              <a:off x="4800600" y="2133600"/>
              <a:ext cx="409136" cy="411480"/>
              <a:chOff x="2362193" y="2209800"/>
              <a:chExt cx="530359" cy="530352"/>
            </a:xfrm>
          </p:grpSpPr>
          <p:sp>
            <p:nvSpPr>
              <p:cNvPr id="328" name="Oval 327"/>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29" name="TextBox 328"/>
              <p:cNvSpPr txBox="1"/>
              <p:nvPr/>
            </p:nvSpPr>
            <p:spPr>
              <a:xfrm>
                <a:off x="2362193"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111" name="Group 110"/>
          <p:cNvGrpSpPr/>
          <p:nvPr/>
        </p:nvGrpSpPr>
        <p:grpSpPr>
          <a:xfrm>
            <a:off x="3886200" y="2590800"/>
            <a:ext cx="1323534" cy="411480"/>
            <a:chOff x="3886200" y="2590800"/>
            <a:chExt cx="1323534" cy="411480"/>
          </a:xfrm>
        </p:grpSpPr>
        <p:grpSp>
          <p:nvGrpSpPr>
            <p:cNvPr id="282" name="Group 281"/>
            <p:cNvGrpSpPr/>
            <p:nvPr/>
          </p:nvGrpSpPr>
          <p:grpSpPr>
            <a:xfrm>
              <a:off x="3886200" y="2590800"/>
              <a:ext cx="409130" cy="411480"/>
              <a:chOff x="2362199" y="2209800"/>
              <a:chExt cx="530353" cy="530352"/>
            </a:xfrm>
          </p:grpSpPr>
          <p:sp>
            <p:nvSpPr>
              <p:cNvPr id="283" name="Oval 282"/>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84" name="TextBox 283"/>
              <p:cNvSpPr txBox="1"/>
              <p:nvPr/>
            </p:nvSpPr>
            <p:spPr>
              <a:xfrm>
                <a:off x="2362199"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15" name="Group 314"/>
            <p:cNvGrpSpPr/>
            <p:nvPr/>
          </p:nvGrpSpPr>
          <p:grpSpPr>
            <a:xfrm>
              <a:off x="4343400" y="2590800"/>
              <a:ext cx="409134" cy="411480"/>
              <a:chOff x="2362195" y="2209800"/>
              <a:chExt cx="530357" cy="530352"/>
            </a:xfrm>
          </p:grpSpPr>
          <p:sp>
            <p:nvSpPr>
              <p:cNvPr id="316" name="Oval 315"/>
              <p:cNvSpPr/>
              <p:nvPr/>
            </p:nvSpPr>
            <p:spPr>
              <a:xfrm>
                <a:off x="2362200" y="2209800"/>
                <a:ext cx="530352" cy="530352"/>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17" name="TextBox 316"/>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30" name="Group 329"/>
            <p:cNvGrpSpPr/>
            <p:nvPr/>
          </p:nvGrpSpPr>
          <p:grpSpPr>
            <a:xfrm>
              <a:off x="4800600" y="2590800"/>
              <a:ext cx="409134" cy="411480"/>
              <a:chOff x="2362195" y="2209800"/>
              <a:chExt cx="530357" cy="530352"/>
            </a:xfrm>
          </p:grpSpPr>
          <p:sp>
            <p:nvSpPr>
              <p:cNvPr id="331" name="Oval 330"/>
              <p:cNvSpPr/>
              <p:nvPr/>
            </p:nvSpPr>
            <p:spPr>
              <a:xfrm>
                <a:off x="23622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32" name="TextBox 331"/>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66" name="Group 365"/>
          <p:cNvGrpSpPr/>
          <p:nvPr/>
        </p:nvGrpSpPr>
        <p:grpSpPr>
          <a:xfrm>
            <a:off x="3886200" y="3048000"/>
            <a:ext cx="1323536" cy="411480"/>
            <a:chOff x="3886200" y="3048000"/>
            <a:chExt cx="1323536" cy="411480"/>
          </a:xfrm>
        </p:grpSpPr>
        <p:grpSp>
          <p:nvGrpSpPr>
            <p:cNvPr id="285" name="Group 284"/>
            <p:cNvGrpSpPr/>
            <p:nvPr/>
          </p:nvGrpSpPr>
          <p:grpSpPr>
            <a:xfrm>
              <a:off x="3886200" y="3048000"/>
              <a:ext cx="409130" cy="411480"/>
              <a:chOff x="2362199" y="2209800"/>
              <a:chExt cx="530353" cy="530352"/>
            </a:xfrm>
          </p:grpSpPr>
          <p:sp>
            <p:nvSpPr>
              <p:cNvPr id="286" name="Oval 285"/>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87" name="TextBox 286"/>
              <p:cNvSpPr txBox="1"/>
              <p:nvPr/>
            </p:nvSpPr>
            <p:spPr>
              <a:xfrm>
                <a:off x="2362199"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03" name="Group 302"/>
            <p:cNvGrpSpPr/>
            <p:nvPr/>
          </p:nvGrpSpPr>
          <p:grpSpPr>
            <a:xfrm>
              <a:off x="4343400" y="3048000"/>
              <a:ext cx="409134" cy="411480"/>
              <a:chOff x="2362195" y="2209800"/>
              <a:chExt cx="530357" cy="530352"/>
            </a:xfrm>
          </p:grpSpPr>
          <p:sp>
            <p:nvSpPr>
              <p:cNvPr id="304" name="Oval 303"/>
              <p:cNvSpPr/>
              <p:nvPr/>
            </p:nvSpPr>
            <p:spPr>
              <a:xfrm>
                <a:off x="23622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05" name="TextBox 304"/>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33" name="Group 332"/>
            <p:cNvGrpSpPr/>
            <p:nvPr/>
          </p:nvGrpSpPr>
          <p:grpSpPr>
            <a:xfrm>
              <a:off x="4800600" y="3048000"/>
              <a:ext cx="409136" cy="411480"/>
              <a:chOff x="2362193" y="2209800"/>
              <a:chExt cx="530359" cy="530352"/>
            </a:xfrm>
          </p:grpSpPr>
          <p:sp>
            <p:nvSpPr>
              <p:cNvPr id="334" name="Oval 333"/>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35" name="TextBox 334"/>
              <p:cNvSpPr txBox="1"/>
              <p:nvPr/>
            </p:nvSpPr>
            <p:spPr>
              <a:xfrm>
                <a:off x="2362193"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67" name="Group 366"/>
          <p:cNvGrpSpPr/>
          <p:nvPr/>
        </p:nvGrpSpPr>
        <p:grpSpPr>
          <a:xfrm>
            <a:off x="3886201" y="3505200"/>
            <a:ext cx="1323532" cy="411481"/>
            <a:chOff x="3886201" y="3505200"/>
            <a:chExt cx="1323532" cy="411481"/>
          </a:xfrm>
        </p:grpSpPr>
        <p:grpSp>
          <p:nvGrpSpPr>
            <p:cNvPr id="288" name="Group 287"/>
            <p:cNvGrpSpPr/>
            <p:nvPr/>
          </p:nvGrpSpPr>
          <p:grpSpPr>
            <a:xfrm>
              <a:off x="3886201" y="3505200"/>
              <a:ext cx="409131" cy="411481"/>
              <a:chOff x="2362198" y="2209799"/>
              <a:chExt cx="530354" cy="530353"/>
            </a:xfrm>
          </p:grpSpPr>
          <p:sp>
            <p:nvSpPr>
              <p:cNvPr id="289" name="Oval 288"/>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0" name="TextBox 289"/>
              <p:cNvSpPr txBox="1"/>
              <p:nvPr/>
            </p:nvSpPr>
            <p:spPr>
              <a:xfrm>
                <a:off x="2362198" y="2209799"/>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00" name="Group 299"/>
            <p:cNvGrpSpPr/>
            <p:nvPr/>
          </p:nvGrpSpPr>
          <p:grpSpPr>
            <a:xfrm>
              <a:off x="4343400" y="3505200"/>
              <a:ext cx="409134" cy="411480"/>
              <a:chOff x="2362195" y="2209800"/>
              <a:chExt cx="530357" cy="530352"/>
            </a:xfrm>
          </p:grpSpPr>
          <p:sp>
            <p:nvSpPr>
              <p:cNvPr id="301" name="Oval 300"/>
              <p:cNvSpPr/>
              <p:nvPr/>
            </p:nvSpPr>
            <p:spPr>
              <a:xfrm>
                <a:off x="23622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02" name="TextBox 301"/>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36" name="Group 335"/>
            <p:cNvGrpSpPr/>
            <p:nvPr/>
          </p:nvGrpSpPr>
          <p:grpSpPr>
            <a:xfrm>
              <a:off x="4800600" y="3505200"/>
              <a:ext cx="409133" cy="411480"/>
              <a:chOff x="2362196" y="2209800"/>
              <a:chExt cx="530356" cy="530352"/>
            </a:xfrm>
          </p:grpSpPr>
          <p:sp>
            <p:nvSpPr>
              <p:cNvPr id="337" name="Oval 336"/>
              <p:cNvSpPr/>
              <p:nvPr/>
            </p:nvSpPr>
            <p:spPr>
              <a:xfrm>
                <a:off x="2362200" y="22098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38" name="TextBox 337"/>
              <p:cNvSpPr txBox="1"/>
              <p:nvPr/>
            </p:nvSpPr>
            <p:spPr>
              <a:xfrm>
                <a:off x="2362196"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68" name="Group 367"/>
          <p:cNvGrpSpPr/>
          <p:nvPr/>
        </p:nvGrpSpPr>
        <p:grpSpPr>
          <a:xfrm>
            <a:off x="3886200" y="3962400"/>
            <a:ext cx="1323535" cy="411481"/>
            <a:chOff x="3886201" y="3962400"/>
            <a:chExt cx="1323535" cy="411481"/>
          </a:xfrm>
        </p:grpSpPr>
        <p:grpSp>
          <p:nvGrpSpPr>
            <p:cNvPr id="279" name="Group 278"/>
            <p:cNvGrpSpPr/>
            <p:nvPr/>
          </p:nvGrpSpPr>
          <p:grpSpPr>
            <a:xfrm>
              <a:off x="3886201" y="3962400"/>
              <a:ext cx="409131" cy="411480"/>
              <a:chOff x="2362198" y="2209800"/>
              <a:chExt cx="530354" cy="530352"/>
            </a:xfrm>
          </p:grpSpPr>
          <p:sp>
            <p:nvSpPr>
              <p:cNvPr id="280" name="Oval 279"/>
              <p:cNvSpPr/>
              <p:nvPr/>
            </p:nvSpPr>
            <p:spPr>
              <a:xfrm>
                <a:off x="2362200" y="2209800"/>
                <a:ext cx="530352" cy="530352"/>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81" name="TextBox 280"/>
              <p:cNvSpPr txBox="1"/>
              <p:nvPr/>
            </p:nvSpPr>
            <p:spPr>
              <a:xfrm>
                <a:off x="2362198"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291" name="Group 290"/>
            <p:cNvGrpSpPr/>
            <p:nvPr/>
          </p:nvGrpSpPr>
          <p:grpSpPr>
            <a:xfrm>
              <a:off x="4343400" y="3962400"/>
              <a:ext cx="409133" cy="411481"/>
              <a:chOff x="2362196" y="2209799"/>
              <a:chExt cx="530356" cy="530353"/>
            </a:xfrm>
          </p:grpSpPr>
          <p:sp>
            <p:nvSpPr>
              <p:cNvPr id="292" name="Oval 291"/>
              <p:cNvSpPr/>
              <p:nvPr/>
            </p:nvSpPr>
            <p:spPr>
              <a:xfrm>
                <a:off x="2362200" y="22098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3" name="TextBox 292"/>
              <p:cNvSpPr txBox="1"/>
              <p:nvPr/>
            </p:nvSpPr>
            <p:spPr>
              <a:xfrm>
                <a:off x="2362196" y="2209799"/>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39" name="Group 338"/>
            <p:cNvGrpSpPr/>
            <p:nvPr/>
          </p:nvGrpSpPr>
          <p:grpSpPr>
            <a:xfrm>
              <a:off x="4800600" y="3962400"/>
              <a:ext cx="409136" cy="411480"/>
              <a:chOff x="2362193" y="2209800"/>
              <a:chExt cx="530359" cy="530352"/>
            </a:xfrm>
          </p:grpSpPr>
          <p:sp>
            <p:nvSpPr>
              <p:cNvPr id="340" name="Oval 339"/>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41" name="TextBox 340"/>
              <p:cNvSpPr txBox="1"/>
              <p:nvPr/>
            </p:nvSpPr>
            <p:spPr>
              <a:xfrm>
                <a:off x="2362193"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69" name="Group 368"/>
          <p:cNvGrpSpPr/>
          <p:nvPr/>
        </p:nvGrpSpPr>
        <p:grpSpPr>
          <a:xfrm>
            <a:off x="3886200" y="4419600"/>
            <a:ext cx="1323536" cy="411480"/>
            <a:chOff x="3886200" y="4419600"/>
            <a:chExt cx="1323536" cy="411480"/>
          </a:xfrm>
        </p:grpSpPr>
        <p:grpSp>
          <p:nvGrpSpPr>
            <p:cNvPr id="324" name="Group 323"/>
            <p:cNvGrpSpPr/>
            <p:nvPr/>
          </p:nvGrpSpPr>
          <p:grpSpPr>
            <a:xfrm>
              <a:off x="3886200" y="4419600"/>
              <a:ext cx="409134" cy="411480"/>
              <a:chOff x="2362195" y="2209800"/>
              <a:chExt cx="530357" cy="530352"/>
            </a:xfrm>
          </p:grpSpPr>
          <p:sp>
            <p:nvSpPr>
              <p:cNvPr id="325" name="Oval 324"/>
              <p:cNvSpPr/>
              <p:nvPr/>
            </p:nvSpPr>
            <p:spPr>
              <a:xfrm>
                <a:off x="2362200" y="2209800"/>
                <a:ext cx="530352" cy="530352"/>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26" name="TextBox 325"/>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42" name="Group 341"/>
            <p:cNvGrpSpPr/>
            <p:nvPr/>
          </p:nvGrpSpPr>
          <p:grpSpPr>
            <a:xfrm>
              <a:off x="4343400" y="4419600"/>
              <a:ext cx="409134" cy="411480"/>
              <a:chOff x="2362195" y="2209800"/>
              <a:chExt cx="530357" cy="530352"/>
            </a:xfrm>
          </p:grpSpPr>
          <p:sp>
            <p:nvSpPr>
              <p:cNvPr id="343" name="Oval 342"/>
              <p:cNvSpPr/>
              <p:nvPr/>
            </p:nvSpPr>
            <p:spPr>
              <a:xfrm>
                <a:off x="23622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44" name="TextBox 343"/>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48" name="Group 347"/>
            <p:cNvGrpSpPr/>
            <p:nvPr/>
          </p:nvGrpSpPr>
          <p:grpSpPr>
            <a:xfrm>
              <a:off x="4800600" y="4419600"/>
              <a:ext cx="409136" cy="411480"/>
              <a:chOff x="2362193" y="2209800"/>
              <a:chExt cx="530359" cy="530352"/>
            </a:xfrm>
          </p:grpSpPr>
          <p:sp>
            <p:nvSpPr>
              <p:cNvPr id="349" name="Oval 348"/>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50" name="TextBox 349"/>
              <p:cNvSpPr txBox="1"/>
              <p:nvPr/>
            </p:nvSpPr>
            <p:spPr>
              <a:xfrm>
                <a:off x="2362193"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72" name="Group 371"/>
          <p:cNvGrpSpPr/>
          <p:nvPr/>
        </p:nvGrpSpPr>
        <p:grpSpPr>
          <a:xfrm>
            <a:off x="3886200" y="5791200"/>
            <a:ext cx="1323536" cy="411480"/>
            <a:chOff x="3886200" y="5791200"/>
            <a:chExt cx="1323536" cy="411480"/>
          </a:xfrm>
        </p:grpSpPr>
        <p:grpSp>
          <p:nvGrpSpPr>
            <p:cNvPr id="297" name="Group 296"/>
            <p:cNvGrpSpPr/>
            <p:nvPr/>
          </p:nvGrpSpPr>
          <p:grpSpPr>
            <a:xfrm>
              <a:off x="4343400" y="5791200"/>
              <a:ext cx="409133" cy="411480"/>
              <a:chOff x="2362196" y="2209800"/>
              <a:chExt cx="530356" cy="530352"/>
            </a:xfrm>
          </p:grpSpPr>
          <p:sp>
            <p:nvSpPr>
              <p:cNvPr id="298" name="Oval 297"/>
              <p:cNvSpPr/>
              <p:nvPr/>
            </p:nvSpPr>
            <p:spPr>
              <a:xfrm>
                <a:off x="2362200" y="22098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9" name="TextBox 298"/>
              <p:cNvSpPr txBox="1"/>
              <p:nvPr/>
            </p:nvSpPr>
            <p:spPr>
              <a:xfrm>
                <a:off x="2362196"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06" name="Group 305"/>
            <p:cNvGrpSpPr/>
            <p:nvPr/>
          </p:nvGrpSpPr>
          <p:grpSpPr>
            <a:xfrm>
              <a:off x="3886200" y="5791200"/>
              <a:ext cx="409134" cy="411480"/>
              <a:chOff x="2362195" y="2209800"/>
              <a:chExt cx="530357" cy="530352"/>
            </a:xfrm>
          </p:grpSpPr>
          <p:sp>
            <p:nvSpPr>
              <p:cNvPr id="307" name="Oval 306"/>
              <p:cNvSpPr/>
              <p:nvPr/>
            </p:nvSpPr>
            <p:spPr>
              <a:xfrm>
                <a:off x="23622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08" name="TextBox 307"/>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51" name="Group 350"/>
            <p:cNvGrpSpPr/>
            <p:nvPr/>
          </p:nvGrpSpPr>
          <p:grpSpPr>
            <a:xfrm>
              <a:off x="4800600" y="5791200"/>
              <a:ext cx="409136" cy="411480"/>
              <a:chOff x="2362193" y="2209800"/>
              <a:chExt cx="530359" cy="530352"/>
            </a:xfrm>
          </p:grpSpPr>
          <p:sp>
            <p:nvSpPr>
              <p:cNvPr id="352" name="Oval 351"/>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53" name="TextBox 352"/>
              <p:cNvSpPr txBox="1"/>
              <p:nvPr/>
            </p:nvSpPr>
            <p:spPr>
              <a:xfrm>
                <a:off x="2362193"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70" name="Group 369"/>
          <p:cNvGrpSpPr/>
          <p:nvPr/>
        </p:nvGrpSpPr>
        <p:grpSpPr>
          <a:xfrm>
            <a:off x="3886200" y="4876800"/>
            <a:ext cx="1323533" cy="411480"/>
            <a:chOff x="3886200" y="4876800"/>
            <a:chExt cx="1323533" cy="411480"/>
          </a:xfrm>
        </p:grpSpPr>
        <p:grpSp>
          <p:nvGrpSpPr>
            <p:cNvPr id="321" name="Group 320"/>
            <p:cNvGrpSpPr/>
            <p:nvPr/>
          </p:nvGrpSpPr>
          <p:grpSpPr>
            <a:xfrm>
              <a:off x="3886200" y="4876800"/>
              <a:ext cx="409134" cy="411480"/>
              <a:chOff x="2362195" y="2209800"/>
              <a:chExt cx="530357" cy="530352"/>
            </a:xfrm>
          </p:grpSpPr>
          <p:sp>
            <p:nvSpPr>
              <p:cNvPr id="322" name="Oval 321"/>
              <p:cNvSpPr/>
              <p:nvPr/>
            </p:nvSpPr>
            <p:spPr>
              <a:xfrm>
                <a:off x="2362200" y="2209800"/>
                <a:ext cx="530352" cy="530352"/>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23" name="TextBox 322"/>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45" name="Group 344"/>
            <p:cNvGrpSpPr/>
            <p:nvPr/>
          </p:nvGrpSpPr>
          <p:grpSpPr>
            <a:xfrm>
              <a:off x="4343400" y="4876800"/>
              <a:ext cx="409134" cy="411480"/>
              <a:chOff x="2362195" y="2209800"/>
              <a:chExt cx="530357" cy="530352"/>
            </a:xfrm>
          </p:grpSpPr>
          <p:sp>
            <p:nvSpPr>
              <p:cNvPr id="346" name="Oval 345"/>
              <p:cNvSpPr/>
              <p:nvPr/>
            </p:nvSpPr>
            <p:spPr>
              <a:xfrm>
                <a:off x="2362200" y="2209800"/>
                <a:ext cx="530352" cy="530352"/>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47" name="TextBox 346"/>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54" name="Group 353"/>
            <p:cNvGrpSpPr/>
            <p:nvPr/>
          </p:nvGrpSpPr>
          <p:grpSpPr>
            <a:xfrm>
              <a:off x="4800600" y="4876800"/>
              <a:ext cx="409133" cy="411480"/>
              <a:chOff x="2362196" y="2209800"/>
              <a:chExt cx="530356" cy="530352"/>
            </a:xfrm>
          </p:grpSpPr>
          <p:sp>
            <p:nvSpPr>
              <p:cNvPr id="355" name="Oval 354"/>
              <p:cNvSpPr/>
              <p:nvPr/>
            </p:nvSpPr>
            <p:spPr>
              <a:xfrm>
                <a:off x="2362200" y="22098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56" name="TextBox 355"/>
              <p:cNvSpPr txBox="1"/>
              <p:nvPr/>
            </p:nvSpPr>
            <p:spPr>
              <a:xfrm>
                <a:off x="2362196"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grpSp>
        <p:nvGrpSpPr>
          <p:cNvPr id="371" name="Group 370"/>
          <p:cNvGrpSpPr/>
          <p:nvPr/>
        </p:nvGrpSpPr>
        <p:grpSpPr>
          <a:xfrm>
            <a:off x="3886200" y="5334000"/>
            <a:ext cx="1323533" cy="411480"/>
            <a:chOff x="3886200" y="5334000"/>
            <a:chExt cx="1323533" cy="411480"/>
          </a:xfrm>
        </p:grpSpPr>
        <p:grpSp>
          <p:nvGrpSpPr>
            <p:cNvPr id="318" name="Group 317"/>
            <p:cNvGrpSpPr/>
            <p:nvPr/>
          </p:nvGrpSpPr>
          <p:grpSpPr>
            <a:xfrm>
              <a:off x="3886200" y="5334000"/>
              <a:ext cx="409134" cy="411480"/>
              <a:chOff x="2362195" y="2209800"/>
              <a:chExt cx="530357" cy="530352"/>
            </a:xfrm>
          </p:grpSpPr>
          <p:sp>
            <p:nvSpPr>
              <p:cNvPr id="319" name="Oval 318"/>
              <p:cNvSpPr/>
              <p:nvPr/>
            </p:nvSpPr>
            <p:spPr>
              <a:xfrm>
                <a:off x="2362200" y="2209800"/>
                <a:ext cx="530352" cy="530352"/>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20" name="TextBox 319"/>
              <p:cNvSpPr txBox="1"/>
              <p:nvPr/>
            </p:nvSpPr>
            <p:spPr>
              <a:xfrm>
                <a:off x="2362195"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57" name="Group 356"/>
            <p:cNvGrpSpPr/>
            <p:nvPr/>
          </p:nvGrpSpPr>
          <p:grpSpPr>
            <a:xfrm>
              <a:off x="4800600" y="5334000"/>
              <a:ext cx="409133" cy="411480"/>
              <a:chOff x="2362196" y="2209800"/>
              <a:chExt cx="530356" cy="530352"/>
            </a:xfrm>
          </p:grpSpPr>
          <p:sp>
            <p:nvSpPr>
              <p:cNvPr id="358" name="Oval 357"/>
              <p:cNvSpPr/>
              <p:nvPr/>
            </p:nvSpPr>
            <p:spPr>
              <a:xfrm>
                <a:off x="2362200" y="2209800"/>
                <a:ext cx="530352" cy="530352"/>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59" name="TextBox 358"/>
              <p:cNvSpPr txBox="1"/>
              <p:nvPr/>
            </p:nvSpPr>
            <p:spPr>
              <a:xfrm>
                <a:off x="2362196" y="2209800"/>
                <a:ext cx="457199"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nvGrpSpPr>
            <p:cNvPr id="360" name="Group 359"/>
            <p:cNvGrpSpPr/>
            <p:nvPr/>
          </p:nvGrpSpPr>
          <p:grpSpPr>
            <a:xfrm>
              <a:off x="4343400" y="5334000"/>
              <a:ext cx="409136" cy="411480"/>
              <a:chOff x="2362193" y="2209800"/>
              <a:chExt cx="530359" cy="530352"/>
            </a:xfrm>
          </p:grpSpPr>
          <p:sp>
            <p:nvSpPr>
              <p:cNvPr id="361" name="Oval 360"/>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362" name="TextBox 361"/>
              <p:cNvSpPr txBox="1"/>
              <p:nvPr/>
            </p:nvSpPr>
            <p:spPr>
              <a:xfrm>
                <a:off x="2362193" y="2209800"/>
                <a:ext cx="457198" cy="476028"/>
              </a:xfrm>
              <a:prstGeom prst="rect">
                <a:avLst/>
              </a:prstGeom>
              <a:noFill/>
            </p:spPr>
            <p:txBody>
              <a:bodyPr wrap="square" rtlCol="0">
                <a:spAutoFit/>
              </a:bodyPr>
              <a:lstStyle/>
              <a:p>
                <a:r>
                  <a:rPr lang="en-US" dirty="0" smtClean="0">
                    <a:latin typeface="+mj-lt"/>
                  </a:rPr>
                  <a:t>m</a:t>
                </a:r>
                <a:endParaRPr lang="en-US" dirty="0">
                  <a:latin typeface="+mj-lt"/>
                </a:endParaRPr>
              </a:p>
            </p:txBody>
          </p:sp>
        </p:grpSp>
      </p:grpSp>
      <p:sp>
        <p:nvSpPr>
          <p:cNvPr id="373" name="TextBox 372"/>
          <p:cNvSpPr txBox="1"/>
          <p:nvPr/>
        </p:nvSpPr>
        <p:spPr>
          <a:xfrm>
            <a:off x="152400" y="5638800"/>
            <a:ext cx="1905000" cy="523220"/>
          </a:xfrm>
          <a:prstGeom prst="rect">
            <a:avLst/>
          </a:prstGeom>
          <a:noFill/>
        </p:spPr>
        <p:txBody>
          <a:bodyPr wrap="square" rtlCol="0">
            <a:spAutoFit/>
          </a:bodyPr>
          <a:lstStyle/>
          <a:p>
            <a:r>
              <a:rPr lang="en-US" sz="2800" b="1" u="sng" dirty="0" smtClean="0"/>
              <a:t>Group 2: </a:t>
            </a:r>
            <a:endParaRPr lang="en-US" sz="2800" b="1" u="sng" dirty="0"/>
          </a:p>
        </p:txBody>
      </p:sp>
      <p:sp>
        <p:nvSpPr>
          <p:cNvPr id="374" name="TextBox 373"/>
          <p:cNvSpPr txBox="1"/>
          <p:nvPr/>
        </p:nvSpPr>
        <p:spPr>
          <a:xfrm>
            <a:off x="6477000" y="2362200"/>
            <a:ext cx="2286000" cy="523220"/>
          </a:xfrm>
          <a:prstGeom prst="rect">
            <a:avLst/>
          </a:prstGeom>
          <a:noFill/>
        </p:spPr>
        <p:txBody>
          <a:bodyPr wrap="square" rtlCol="0">
            <a:spAutoFit/>
          </a:bodyPr>
          <a:lstStyle/>
          <a:p>
            <a:r>
              <a:rPr lang="en-US" sz="2800" b="1" u="sng" dirty="0" smtClean="0"/>
              <a:t>Group 1: </a:t>
            </a:r>
            <a:endParaRPr lang="en-US" sz="2800" b="1" u="sng" dirty="0"/>
          </a:p>
        </p:txBody>
      </p:sp>
      <p:cxnSp>
        <p:nvCxnSpPr>
          <p:cNvPr id="376" name="Straight Arrow Connector 375"/>
          <p:cNvCxnSpPr/>
          <p:nvPr/>
        </p:nvCxnSpPr>
        <p:spPr>
          <a:xfrm rot="5400000" flipH="1" flipV="1">
            <a:off x="496094" y="5295106"/>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9" name="Straight Arrow Connector 378"/>
          <p:cNvCxnSpPr/>
          <p:nvPr/>
        </p:nvCxnSpPr>
        <p:spPr>
          <a:xfrm rot="5400000">
            <a:off x="7925594" y="3428206"/>
            <a:ext cx="762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990600"/>
            <a:ext cx="990600" cy="670719"/>
          </a:xfrm>
          <a:prstGeom prst="rect">
            <a:avLst/>
          </a:prstGeom>
          <a:noFill/>
        </p:spPr>
      </p:pic>
      <p:sp>
        <p:nvSpPr>
          <p:cNvPr id="2051"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077200" y="2209800"/>
            <a:ext cx="855785" cy="695325"/>
          </a:xfrm>
          <a:prstGeom prst="rect">
            <a:avLst/>
          </a:prstGeom>
          <a:noFill/>
        </p:spPr>
      </p:pic>
      <p:sp>
        <p:nvSpPr>
          <p:cNvPr id="2054" name="Rectangle 6"/>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76400" y="5486400"/>
            <a:ext cx="855785" cy="695325"/>
          </a:xfrm>
          <a:prstGeom prst="rect">
            <a:avLst/>
          </a:prstGeom>
          <a:noFill/>
        </p:spPr>
      </p:pic>
      <p:sp>
        <p:nvSpPr>
          <p:cNvPr id="2057" name="Rectangle 9"/>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 name="TextBox 121"/>
          <p:cNvSpPr txBox="1"/>
          <p:nvPr/>
        </p:nvSpPr>
        <p:spPr>
          <a:xfrm>
            <a:off x="2743200" y="1676400"/>
            <a:ext cx="4267200" cy="7417415"/>
          </a:xfrm>
          <a:prstGeom prst="rect">
            <a:avLst/>
          </a:prstGeom>
          <a:noFill/>
        </p:spPr>
        <p:txBody>
          <a:bodyPr wrap="square" rtlCol="0">
            <a:spAutoFit/>
          </a:bodyPr>
          <a:lstStyle/>
          <a:p>
            <a:r>
              <a:rPr lang="en-US" sz="2800" dirty="0" smtClean="0"/>
              <a:t>This activity perfectly</a:t>
            </a:r>
          </a:p>
          <a:p>
            <a:r>
              <a:rPr lang="en-US" sz="2800" dirty="0" smtClean="0"/>
              <a:t>demonstrates that </a:t>
            </a:r>
          </a:p>
          <a:p>
            <a:endParaRPr lang="en-US" sz="2800" dirty="0" smtClean="0"/>
          </a:p>
          <a:p>
            <a:endParaRPr lang="en-US" sz="2800" dirty="0" smtClean="0"/>
          </a:p>
          <a:p>
            <a:r>
              <a:rPr lang="en-US" sz="2800" dirty="0" smtClean="0"/>
              <a:t>which is the property</a:t>
            </a:r>
          </a:p>
          <a:p>
            <a:r>
              <a:rPr lang="en-US" sz="2800" dirty="0" smtClean="0"/>
              <a:t>that generates Pascal’s Triangle.</a:t>
            </a:r>
          </a:p>
          <a:p>
            <a:endParaRP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8"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48000" y="2743200"/>
            <a:ext cx="2971800" cy="619125"/>
          </a:xfrm>
          <a:prstGeom prst="rect">
            <a:avLst/>
          </a:prstGeom>
          <a:noFill/>
        </p:spPr>
      </p:pic>
      <p:sp>
        <p:nvSpPr>
          <p:cNvPr id="2060"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868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9"/>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49"/>
                                        </p:tgtEl>
                                        <p:attrNameLst>
                                          <p:attrName>style.visibility</p:attrName>
                                        </p:attrNameLst>
                                      </p:cBhvr>
                                      <p:to>
                                        <p:strVal val="visible"/>
                                      </p:to>
                                    </p:set>
                                  </p:childTnLst>
                                </p:cTn>
                              </p:par>
                              <p:par>
                                <p:cTn id="16" presetID="2" presetClass="entr" presetSubtype="4" fill="hold" nodeType="withEffect">
                                  <p:stCondLst>
                                    <p:cond delay="0"/>
                                  </p:stCondLst>
                                  <p:childTnLst>
                                    <p:set>
                                      <p:cBhvr>
                                        <p:cTn id="17" dur="1" fill="hold">
                                          <p:stCondLst>
                                            <p:cond delay="0"/>
                                          </p:stCondLst>
                                        </p:cTn>
                                        <p:tgtEl>
                                          <p:spTgt spid="109"/>
                                        </p:tgtEl>
                                        <p:attrNameLst>
                                          <p:attrName>style.visibility</p:attrName>
                                        </p:attrNameLst>
                                      </p:cBhvr>
                                      <p:to>
                                        <p:strVal val="visible"/>
                                      </p:to>
                                    </p:set>
                                    <p:anim calcmode="lin" valueType="num">
                                      <p:cBhvr additive="base">
                                        <p:cTn id="18" dur="500" fill="hold"/>
                                        <p:tgtEl>
                                          <p:spTgt spid="109"/>
                                        </p:tgtEl>
                                        <p:attrNameLst>
                                          <p:attrName>ppt_x</p:attrName>
                                        </p:attrNameLst>
                                      </p:cBhvr>
                                      <p:tavLst>
                                        <p:tav tm="0">
                                          <p:val>
                                            <p:strVal val="#ppt_x"/>
                                          </p:val>
                                        </p:tav>
                                        <p:tav tm="100000">
                                          <p:val>
                                            <p:strVal val="#ppt_x"/>
                                          </p:val>
                                        </p:tav>
                                      </p:tavLst>
                                    </p:anim>
                                    <p:anim calcmode="lin" valueType="num">
                                      <p:cBhvr additive="base">
                                        <p:cTn id="19" dur="500" fill="hold"/>
                                        <p:tgtEl>
                                          <p:spTgt spid="109"/>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110"/>
                                        </p:tgtEl>
                                        <p:attrNameLst>
                                          <p:attrName>style.visibility</p:attrName>
                                        </p:attrNameLst>
                                      </p:cBhvr>
                                      <p:to>
                                        <p:strVal val="visible"/>
                                      </p:to>
                                    </p:set>
                                    <p:anim calcmode="lin" valueType="num">
                                      <p:cBhvr additive="base">
                                        <p:cTn id="23" dur="500" fill="hold"/>
                                        <p:tgtEl>
                                          <p:spTgt spid="110"/>
                                        </p:tgtEl>
                                        <p:attrNameLst>
                                          <p:attrName>ppt_x</p:attrName>
                                        </p:attrNameLst>
                                      </p:cBhvr>
                                      <p:tavLst>
                                        <p:tav tm="0">
                                          <p:val>
                                            <p:strVal val="#ppt_x"/>
                                          </p:val>
                                        </p:tav>
                                        <p:tav tm="100000">
                                          <p:val>
                                            <p:strVal val="#ppt_x"/>
                                          </p:val>
                                        </p:tav>
                                      </p:tavLst>
                                    </p:anim>
                                    <p:anim calcmode="lin" valueType="num">
                                      <p:cBhvr additive="base">
                                        <p:cTn id="24" dur="500" fill="hold"/>
                                        <p:tgtEl>
                                          <p:spTgt spid="110"/>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nodeType="afterEffect">
                                  <p:stCondLst>
                                    <p:cond delay="0"/>
                                  </p:stCondLst>
                                  <p:childTnLst>
                                    <p:set>
                                      <p:cBhvr>
                                        <p:cTn id="27" dur="1" fill="hold">
                                          <p:stCondLst>
                                            <p:cond delay="0"/>
                                          </p:stCondLst>
                                        </p:cTn>
                                        <p:tgtEl>
                                          <p:spTgt spid="111"/>
                                        </p:tgtEl>
                                        <p:attrNameLst>
                                          <p:attrName>style.visibility</p:attrName>
                                        </p:attrNameLst>
                                      </p:cBhvr>
                                      <p:to>
                                        <p:strVal val="visible"/>
                                      </p:to>
                                    </p:set>
                                    <p:anim calcmode="lin" valueType="num">
                                      <p:cBhvr additive="base">
                                        <p:cTn id="28" dur="500" fill="hold"/>
                                        <p:tgtEl>
                                          <p:spTgt spid="111"/>
                                        </p:tgtEl>
                                        <p:attrNameLst>
                                          <p:attrName>ppt_x</p:attrName>
                                        </p:attrNameLst>
                                      </p:cBhvr>
                                      <p:tavLst>
                                        <p:tav tm="0">
                                          <p:val>
                                            <p:strVal val="#ppt_x"/>
                                          </p:val>
                                        </p:tav>
                                        <p:tav tm="100000">
                                          <p:val>
                                            <p:strVal val="#ppt_x"/>
                                          </p:val>
                                        </p:tav>
                                      </p:tavLst>
                                    </p:anim>
                                    <p:anim calcmode="lin" valueType="num">
                                      <p:cBhvr additive="base">
                                        <p:cTn id="29" dur="500" fill="hold"/>
                                        <p:tgtEl>
                                          <p:spTgt spid="111"/>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nodeType="afterEffect">
                                  <p:stCondLst>
                                    <p:cond delay="0"/>
                                  </p:stCondLst>
                                  <p:childTnLst>
                                    <p:set>
                                      <p:cBhvr>
                                        <p:cTn id="32" dur="1" fill="hold">
                                          <p:stCondLst>
                                            <p:cond delay="0"/>
                                          </p:stCondLst>
                                        </p:cTn>
                                        <p:tgtEl>
                                          <p:spTgt spid="366"/>
                                        </p:tgtEl>
                                        <p:attrNameLst>
                                          <p:attrName>style.visibility</p:attrName>
                                        </p:attrNameLst>
                                      </p:cBhvr>
                                      <p:to>
                                        <p:strVal val="visible"/>
                                      </p:to>
                                    </p:set>
                                    <p:anim calcmode="lin" valueType="num">
                                      <p:cBhvr additive="base">
                                        <p:cTn id="33" dur="500" fill="hold"/>
                                        <p:tgtEl>
                                          <p:spTgt spid="366"/>
                                        </p:tgtEl>
                                        <p:attrNameLst>
                                          <p:attrName>ppt_x</p:attrName>
                                        </p:attrNameLst>
                                      </p:cBhvr>
                                      <p:tavLst>
                                        <p:tav tm="0">
                                          <p:val>
                                            <p:strVal val="#ppt_x"/>
                                          </p:val>
                                        </p:tav>
                                        <p:tav tm="100000">
                                          <p:val>
                                            <p:strVal val="#ppt_x"/>
                                          </p:val>
                                        </p:tav>
                                      </p:tavLst>
                                    </p:anim>
                                    <p:anim calcmode="lin" valueType="num">
                                      <p:cBhvr additive="base">
                                        <p:cTn id="34" dur="500" fill="hold"/>
                                        <p:tgtEl>
                                          <p:spTgt spid="366"/>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nodeType="afterEffect">
                                  <p:stCondLst>
                                    <p:cond delay="0"/>
                                  </p:stCondLst>
                                  <p:childTnLst>
                                    <p:set>
                                      <p:cBhvr>
                                        <p:cTn id="37" dur="1" fill="hold">
                                          <p:stCondLst>
                                            <p:cond delay="0"/>
                                          </p:stCondLst>
                                        </p:cTn>
                                        <p:tgtEl>
                                          <p:spTgt spid="367"/>
                                        </p:tgtEl>
                                        <p:attrNameLst>
                                          <p:attrName>style.visibility</p:attrName>
                                        </p:attrNameLst>
                                      </p:cBhvr>
                                      <p:to>
                                        <p:strVal val="visible"/>
                                      </p:to>
                                    </p:set>
                                    <p:anim calcmode="lin" valueType="num">
                                      <p:cBhvr additive="base">
                                        <p:cTn id="38" dur="500" fill="hold"/>
                                        <p:tgtEl>
                                          <p:spTgt spid="367"/>
                                        </p:tgtEl>
                                        <p:attrNameLst>
                                          <p:attrName>ppt_x</p:attrName>
                                        </p:attrNameLst>
                                      </p:cBhvr>
                                      <p:tavLst>
                                        <p:tav tm="0">
                                          <p:val>
                                            <p:strVal val="#ppt_x"/>
                                          </p:val>
                                        </p:tav>
                                        <p:tav tm="100000">
                                          <p:val>
                                            <p:strVal val="#ppt_x"/>
                                          </p:val>
                                        </p:tav>
                                      </p:tavLst>
                                    </p:anim>
                                    <p:anim calcmode="lin" valueType="num">
                                      <p:cBhvr additive="base">
                                        <p:cTn id="39" dur="500" fill="hold"/>
                                        <p:tgtEl>
                                          <p:spTgt spid="367"/>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2" presetClass="entr" presetSubtype="4" fill="hold" nodeType="afterEffect">
                                  <p:stCondLst>
                                    <p:cond delay="0"/>
                                  </p:stCondLst>
                                  <p:childTnLst>
                                    <p:set>
                                      <p:cBhvr>
                                        <p:cTn id="42" dur="1" fill="hold">
                                          <p:stCondLst>
                                            <p:cond delay="0"/>
                                          </p:stCondLst>
                                        </p:cTn>
                                        <p:tgtEl>
                                          <p:spTgt spid="368"/>
                                        </p:tgtEl>
                                        <p:attrNameLst>
                                          <p:attrName>style.visibility</p:attrName>
                                        </p:attrNameLst>
                                      </p:cBhvr>
                                      <p:to>
                                        <p:strVal val="visible"/>
                                      </p:to>
                                    </p:set>
                                    <p:anim calcmode="lin" valueType="num">
                                      <p:cBhvr additive="base">
                                        <p:cTn id="43" dur="500" fill="hold"/>
                                        <p:tgtEl>
                                          <p:spTgt spid="368"/>
                                        </p:tgtEl>
                                        <p:attrNameLst>
                                          <p:attrName>ppt_x</p:attrName>
                                        </p:attrNameLst>
                                      </p:cBhvr>
                                      <p:tavLst>
                                        <p:tav tm="0">
                                          <p:val>
                                            <p:strVal val="#ppt_x"/>
                                          </p:val>
                                        </p:tav>
                                        <p:tav tm="100000">
                                          <p:val>
                                            <p:strVal val="#ppt_x"/>
                                          </p:val>
                                        </p:tav>
                                      </p:tavLst>
                                    </p:anim>
                                    <p:anim calcmode="lin" valueType="num">
                                      <p:cBhvr additive="base">
                                        <p:cTn id="44" dur="500" fill="hold"/>
                                        <p:tgtEl>
                                          <p:spTgt spid="368"/>
                                        </p:tgtEl>
                                        <p:attrNameLst>
                                          <p:attrName>ppt_y</p:attrName>
                                        </p:attrNameLst>
                                      </p:cBhvr>
                                      <p:tavLst>
                                        <p:tav tm="0">
                                          <p:val>
                                            <p:strVal val="1+#ppt_h/2"/>
                                          </p:val>
                                        </p:tav>
                                        <p:tav tm="100000">
                                          <p:val>
                                            <p:strVal val="#ppt_y"/>
                                          </p:val>
                                        </p:tav>
                                      </p:tavLst>
                                    </p:anim>
                                  </p:childTnLst>
                                </p:cTn>
                              </p:par>
                            </p:childTnLst>
                          </p:cTn>
                        </p:par>
                        <p:par>
                          <p:cTn id="45" fill="hold">
                            <p:stCondLst>
                              <p:cond delay="3000"/>
                            </p:stCondLst>
                            <p:childTnLst>
                              <p:par>
                                <p:cTn id="46" presetID="2" presetClass="entr" presetSubtype="4" fill="hold" nodeType="afterEffect">
                                  <p:stCondLst>
                                    <p:cond delay="0"/>
                                  </p:stCondLst>
                                  <p:childTnLst>
                                    <p:set>
                                      <p:cBhvr>
                                        <p:cTn id="47" dur="1" fill="hold">
                                          <p:stCondLst>
                                            <p:cond delay="0"/>
                                          </p:stCondLst>
                                        </p:cTn>
                                        <p:tgtEl>
                                          <p:spTgt spid="369"/>
                                        </p:tgtEl>
                                        <p:attrNameLst>
                                          <p:attrName>style.visibility</p:attrName>
                                        </p:attrNameLst>
                                      </p:cBhvr>
                                      <p:to>
                                        <p:strVal val="visible"/>
                                      </p:to>
                                    </p:set>
                                    <p:anim calcmode="lin" valueType="num">
                                      <p:cBhvr additive="base">
                                        <p:cTn id="48" dur="500" fill="hold"/>
                                        <p:tgtEl>
                                          <p:spTgt spid="369"/>
                                        </p:tgtEl>
                                        <p:attrNameLst>
                                          <p:attrName>ppt_x</p:attrName>
                                        </p:attrNameLst>
                                      </p:cBhvr>
                                      <p:tavLst>
                                        <p:tav tm="0">
                                          <p:val>
                                            <p:strVal val="#ppt_x"/>
                                          </p:val>
                                        </p:tav>
                                        <p:tav tm="100000">
                                          <p:val>
                                            <p:strVal val="#ppt_x"/>
                                          </p:val>
                                        </p:tav>
                                      </p:tavLst>
                                    </p:anim>
                                    <p:anim calcmode="lin" valueType="num">
                                      <p:cBhvr additive="base">
                                        <p:cTn id="49" dur="500" fill="hold"/>
                                        <p:tgtEl>
                                          <p:spTgt spid="369"/>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nodeType="afterEffect">
                                  <p:stCondLst>
                                    <p:cond delay="0"/>
                                  </p:stCondLst>
                                  <p:childTnLst>
                                    <p:set>
                                      <p:cBhvr>
                                        <p:cTn id="52" dur="1" fill="hold">
                                          <p:stCondLst>
                                            <p:cond delay="0"/>
                                          </p:stCondLst>
                                        </p:cTn>
                                        <p:tgtEl>
                                          <p:spTgt spid="370"/>
                                        </p:tgtEl>
                                        <p:attrNameLst>
                                          <p:attrName>style.visibility</p:attrName>
                                        </p:attrNameLst>
                                      </p:cBhvr>
                                      <p:to>
                                        <p:strVal val="visible"/>
                                      </p:to>
                                    </p:set>
                                    <p:anim calcmode="lin" valueType="num">
                                      <p:cBhvr additive="base">
                                        <p:cTn id="53" dur="500" fill="hold"/>
                                        <p:tgtEl>
                                          <p:spTgt spid="370"/>
                                        </p:tgtEl>
                                        <p:attrNameLst>
                                          <p:attrName>ppt_x</p:attrName>
                                        </p:attrNameLst>
                                      </p:cBhvr>
                                      <p:tavLst>
                                        <p:tav tm="0">
                                          <p:val>
                                            <p:strVal val="#ppt_x"/>
                                          </p:val>
                                        </p:tav>
                                        <p:tav tm="100000">
                                          <p:val>
                                            <p:strVal val="#ppt_x"/>
                                          </p:val>
                                        </p:tav>
                                      </p:tavLst>
                                    </p:anim>
                                    <p:anim calcmode="lin" valueType="num">
                                      <p:cBhvr additive="base">
                                        <p:cTn id="54" dur="500" fill="hold"/>
                                        <p:tgtEl>
                                          <p:spTgt spid="370"/>
                                        </p:tgtEl>
                                        <p:attrNameLst>
                                          <p:attrName>ppt_y</p:attrName>
                                        </p:attrNameLst>
                                      </p:cBhvr>
                                      <p:tavLst>
                                        <p:tav tm="0">
                                          <p:val>
                                            <p:strVal val="1+#ppt_h/2"/>
                                          </p:val>
                                        </p:tav>
                                        <p:tav tm="100000">
                                          <p:val>
                                            <p:strVal val="#ppt_y"/>
                                          </p:val>
                                        </p:tav>
                                      </p:tavLst>
                                    </p:anim>
                                  </p:childTnLst>
                                </p:cTn>
                              </p:par>
                            </p:childTnLst>
                          </p:cTn>
                        </p:par>
                        <p:par>
                          <p:cTn id="55" fill="hold">
                            <p:stCondLst>
                              <p:cond delay="4000"/>
                            </p:stCondLst>
                            <p:childTnLst>
                              <p:par>
                                <p:cTn id="56" presetID="2" presetClass="entr" presetSubtype="4" fill="hold" nodeType="afterEffect">
                                  <p:stCondLst>
                                    <p:cond delay="0"/>
                                  </p:stCondLst>
                                  <p:childTnLst>
                                    <p:set>
                                      <p:cBhvr>
                                        <p:cTn id="57" dur="1" fill="hold">
                                          <p:stCondLst>
                                            <p:cond delay="0"/>
                                          </p:stCondLst>
                                        </p:cTn>
                                        <p:tgtEl>
                                          <p:spTgt spid="371"/>
                                        </p:tgtEl>
                                        <p:attrNameLst>
                                          <p:attrName>style.visibility</p:attrName>
                                        </p:attrNameLst>
                                      </p:cBhvr>
                                      <p:to>
                                        <p:strVal val="visible"/>
                                      </p:to>
                                    </p:set>
                                    <p:anim calcmode="lin" valueType="num">
                                      <p:cBhvr additive="base">
                                        <p:cTn id="58" dur="500" fill="hold"/>
                                        <p:tgtEl>
                                          <p:spTgt spid="371"/>
                                        </p:tgtEl>
                                        <p:attrNameLst>
                                          <p:attrName>ppt_x</p:attrName>
                                        </p:attrNameLst>
                                      </p:cBhvr>
                                      <p:tavLst>
                                        <p:tav tm="0">
                                          <p:val>
                                            <p:strVal val="#ppt_x"/>
                                          </p:val>
                                        </p:tav>
                                        <p:tav tm="100000">
                                          <p:val>
                                            <p:strVal val="#ppt_x"/>
                                          </p:val>
                                        </p:tav>
                                      </p:tavLst>
                                    </p:anim>
                                    <p:anim calcmode="lin" valueType="num">
                                      <p:cBhvr additive="base">
                                        <p:cTn id="59" dur="500" fill="hold"/>
                                        <p:tgtEl>
                                          <p:spTgt spid="371"/>
                                        </p:tgtEl>
                                        <p:attrNameLst>
                                          <p:attrName>ppt_y</p:attrName>
                                        </p:attrNameLst>
                                      </p:cBhvr>
                                      <p:tavLst>
                                        <p:tav tm="0">
                                          <p:val>
                                            <p:strVal val="1+#ppt_h/2"/>
                                          </p:val>
                                        </p:tav>
                                        <p:tav tm="100000">
                                          <p:val>
                                            <p:strVal val="#ppt_y"/>
                                          </p:val>
                                        </p:tav>
                                      </p:tavLst>
                                    </p:anim>
                                  </p:childTnLst>
                                </p:cTn>
                              </p:par>
                            </p:childTnLst>
                          </p:cTn>
                        </p:par>
                        <p:par>
                          <p:cTn id="60" fill="hold">
                            <p:stCondLst>
                              <p:cond delay="4500"/>
                            </p:stCondLst>
                            <p:childTnLst>
                              <p:par>
                                <p:cTn id="61" presetID="2" presetClass="entr" presetSubtype="4" fill="hold" nodeType="afterEffect">
                                  <p:stCondLst>
                                    <p:cond delay="0"/>
                                  </p:stCondLst>
                                  <p:childTnLst>
                                    <p:set>
                                      <p:cBhvr>
                                        <p:cTn id="62" dur="1" fill="hold">
                                          <p:stCondLst>
                                            <p:cond delay="0"/>
                                          </p:stCondLst>
                                        </p:cTn>
                                        <p:tgtEl>
                                          <p:spTgt spid="372"/>
                                        </p:tgtEl>
                                        <p:attrNameLst>
                                          <p:attrName>style.visibility</p:attrName>
                                        </p:attrNameLst>
                                      </p:cBhvr>
                                      <p:to>
                                        <p:strVal val="visible"/>
                                      </p:to>
                                    </p:set>
                                    <p:anim calcmode="lin" valueType="num">
                                      <p:cBhvr additive="base">
                                        <p:cTn id="63" dur="500" fill="hold"/>
                                        <p:tgtEl>
                                          <p:spTgt spid="372"/>
                                        </p:tgtEl>
                                        <p:attrNameLst>
                                          <p:attrName>ppt_x</p:attrName>
                                        </p:attrNameLst>
                                      </p:cBhvr>
                                      <p:tavLst>
                                        <p:tav tm="0">
                                          <p:val>
                                            <p:strVal val="#ppt_x"/>
                                          </p:val>
                                        </p:tav>
                                        <p:tav tm="100000">
                                          <p:val>
                                            <p:strVal val="#ppt_x"/>
                                          </p:val>
                                        </p:tav>
                                      </p:tavLst>
                                    </p:anim>
                                    <p:anim calcmode="lin" valueType="num">
                                      <p:cBhvr additive="base">
                                        <p:cTn id="64" dur="500" fill="hold"/>
                                        <p:tgtEl>
                                          <p:spTgt spid="372"/>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5" presetClass="path" presetSubtype="0" accel="50000" decel="50000" fill="hold" nodeType="clickEffect">
                                  <p:stCondLst>
                                    <p:cond delay="0"/>
                                  </p:stCondLst>
                                  <p:childTnLst>
                                    <p:animMotion origin="layout" path="M 4.16667E-6 3.20999E-6 L -0.3974 0.00347 " pathEditMode="relative" rAng="0" ptsTypes="AA">
                                      <p:cBhvr>
                                        <p:cTn id="68" dur="2000" fill="hold"/>
                                        <p:tgtEl>
                                          <p:spTgt spid="366"/>
                                        </p:tgtEl>
                                        <p:attrNameLst>
                                          <p:attrName>ppt_x</p:attrName>
                                          <p:attrName>ppt_y</p:attrName>
                                        </p:attrNameLst>
                                      </p:cBhvr>
                                      <p:rCtr x="-19900" y="200"/>
                                    </p:animMotion>
                                  </p:childTnLst>
                                </p:cTn>
                              </p:par>
                              <p:par>
                                <p:cTn id="69" presetID="35" presetClass="path" presetSubtype="0" accel="50000" decel="50000" fill="hold" nodeType="withEffect">
                                  <p:stCondLst>
                                    <p:cond delay="0"/>
                                  </p:stCondLst>
                                  <p:childTnLst>
                                    <p:animMotion origin="layout" path="M 4.16667E-6 -1.80389E-6 L -0.3974 0.00347 " pathEditMode="relative" rAng="0" ptsTypes="AA">
                                      <p:cBhvr>
                                        <p:cTn id="70" dur="2000" fill="hold"/>
                                        <p:tgtEl>
                                          <p:spTgt spid="109"/>
                                        </p:tgtEl>
                                        <p:attrNameLst>
                                          <p:attrName>ppt_x</p:attrName>
                                          <p:attrName>ppt_y</p:attrName>
                                        </p:attrNameLst>
                                      </p:cBhvr>
                                      <p:rCtr x="-19900" y="200"/>
                                    </p:animMotion>
                                  </p:childTnLst>
                                </p:cTn>
                              </p:par>
                              <p:par>
                                <p:cTn id="71" presetID="35" presetClass="path" presetSubtype="0" accel="50000" decel="50000" fill="hold" nodeType="withEffect">
                                  <p:stCondLst>
                                    <p:cond delay="0"/>
                                  </p:stCondLst>
                                  <p:childTnLst>
                                    <p:animMotion origin="layout" path="M 4.16667E-6 3.20074E-6 L -0.3974 0.00347 " pathEditMode="relative" rAng="0" ptsTypes="AA">
                                      <p:cBhvr>
                                        <p:cTn id="72" dur="2000" fill="hold"/>
                                        <p:tgtEl>
                                          <p:spTgt spid="110"/>
                                        </p:tgtEl>
                                        <p:attrNameLst>
                                          <p:attrName>ppt_x</p:attrName>
                                          <p:attrName>ppt_y</p:attrName>
                                        </p:attrNameLst>
                                      </p:cBhvr>
                                      <p:rCtr x="-19900" y="200"/>
                                    </p:animMotion>
                                  </p:childTnLst>
                                </p:cTn>
                              </p:par>
                              <p:par>
                                <p:cTn id="73" presetID="35" presetClass="path" presetSubtype="0" accel="50000" decel="50000" fill="hold" nodeType="withEffect">
                                  <p:stCondLst>
                                    <p:cond delay="0"/>
                                  </p:stCondLst>
                                  <p:childTnLst>
                                    <p:animMotion origin="layout" path="M 4.16667E-6 -1.79463E-6 L -0.3974 0.00347 " pathEditMode="relative" rAng="0" ptsTypes="AA">
                                      <p:cBhvr>
                                        <p:cTn id="74" dur="2000" fill="hold"/>
                                        <p:tgtEl>
                                          <p:spTgt spid="111"/>
                                        </p:tgtEl>
                                        <p:attrNameLst>
                                          <p:attrName>ppt_x</p:attrName>
                                          <p:attrName>ppt_y</p:attrName>
                                        </p:attrNameLst>
                                      </p:cBhvr>
                                      <p:rCtr x="-19900" y="200"/>
                                    </p:animMotion>
                                  </p:childTnLst>
                                </p:cTn>
                              </p:par>
                              <p:par>
                                <p:cTn id="75" presetID="35" presetClass="path" presetSubtype="0" accel="50000" decel="50000" fill="hold" nodeType="withEffect">
                                  <p:stCondLst>
                                    <p:cond delay="0"/>
                                  </p:stCondLst>
                                  <p:childTnLst>
                                    <p:animMotion origin="layout" path="M 4.16667E-6 -1.78538E-6 L -0.3974 0.00347 " pathEditMode="relative" rAng="0" ptsTypes="AA">
                                      <p:cBhvr>
                                        <p:cTn id="76" dur="2000" fill="hold"/>
                                        <p:tgtEl>
                                          <p:spTgt spid="367"/>
                                        </p:tgtEl>
                                        <p:attrNameLst>
                                          <p:attrName>ppt_x</p:attrName>
                                          <p:attrName>ppt_y</p:attrName>
                                        </p:attrNameLst>
                                      </p:cBhvr>
                                      <p:rCtr x="-19900" y="200"/>
                                    </p:animMotion>
                                  </p:childTnLst>
                                </p:cTn>
                              </p:par>
                              <p:par>
                                <p:cTn id="77" presetID="35" presetClass="path" presetSubtype="0" accel="50000" decel="50000" fill="hold" nodeType="withEffect">
                                  <p:stCondLst>
                                    <p:cond delay="0"/>
                                  </p:stCondLst>
                                  <p:childTnLst>
                                    <p:animMotion origin="layout" path="M 4.16667E-6 3.21924E-6 L -0.3974 0.00347 " pathEditMode="relative" rAng="0" ptsTypes="AA">
                                      <p:cBhvr>
                                        <p:cTn id="78" dur="2000" fill="hold"/>
                                        <p:tgtEl>
                                          <p:spTgt spid="368"/>
                                        </p:tgtEl>
                                        <p:attrNameLst>
                                          <p:attrName>ppt_x</p:attrName>
                                          <p:attrName>ppt_y</p:attrName>
                                        </p:attrNameLst>
                                      </p:cBhvr>
                                      <p:rCtr x="-19900" y="200"/>
                                    </p:animMotion>
                                  </p:childTnLst>
                                </p:cTn>
                              </p:par>
                              <p:par>
                                <p:cTn id="79" presetID="63" presetClass="path" presetSubtype="0" accel="50000" decel="50000" fill="hold" nodeType="withEffect">
                                  <p:stCondLst>
                                    <p:cond delay="0"/>
                                  </p:stCondLst>
                                  <p:childTnLst>
                                    <p:animMotion origin="layout" path="M 4.16667E-6 -1.77613E-6 L 0.41093 0.00347 " pathEditMode="relative" rAng="0" ptsTypes="AA">
                                      <p:cBhvr>
                                        <p:cTn id="80" dur="2000" fill="hold"/>
                                        <p:tgtEl>
                                          <p:spTgt spid="369"/>
                                        </p:tgtEl>
                                        <p:attrNameLst>
                                          <p:attrName>ppt_x</p:attrName>
                                          <p:attrName>ppt_y</p:attrName>
                                        </p:attrNameLst>
                                      </p:cBhvr>
                                      <p:rCtr x="20500" y="200"/>
                                    </p:animMotion>
                                  </p:childTnLst>
                                </p:cTn>
                              </p:par>
                              <p:par>
                                <p:cTn id="81" presetID="63" presetClass="path" presetSubtype="0" accel="50000" decel="50000" fill="hold" nodeType="withEffect">
                                  <p:stCondLst>
                                    <p:cond delay="0"/>
                                  </p:stCondLst>
                                  <p:childTnLst>
                                    <p:animMotion origin="layout" path="M 4.16667E-6 3.22849E-6 L 0.41093 0.00347 " pathEditMode="relative" rAng="0" ptsTypes="AA">
                                      <p:cBhvr>
                                        <p:cTn id="82" dur="2000" fill="hold"/>
                                        <p:tgtEl>
                                          <p:spTgt spid="370"/>
                                        </p:tgtEl>
                                        <p:attrNameLst>
                                          <p:attrName>ppt_x</p:attrName>
                                          <p:attrName>ppt_y</p:attrName>
                                        </p:attrNameLst>
                                      </p:cBhvr>
                                      <p:rCtr x="20500" y="200"/>
                                    </p:animMotion>
                                  </p:childTnLst>
                                </p:cTn>
                              </p:par>
                              <p:par>
                                <p:cTn id="83" presetID="63" presetClass="path" presetSubtype="0" accel="50000" decel="50000" fill="hold" nodeType="withEffect">
                                  <p:stCondLst>
                                    <p:cond delay="0"/>
                                  </p:stCondLst>
                                  <p:childTnLst>
                                    <p:animMotion origin="layout" path="M 4.16667E-6 -1.76688E-6 L 0.41093 0.00347 " pathEditMode="relative" rAng="0" ptsTypes="AA">
                                      <p:cBhvr>
                                        <p:cTn id="84" dur="2000" fill="hold"/>
                                        <p:tgtEl>
                                          <p:spTgt spid="371"/>
                                        </p:tgtEl>
                                        <p:attrNameLst>
                                          <p:attrName>ppt_x</p:attrName>
                                          <p:attrName>ppt_y</p:attrName>
                                        </p:attrNameLst>
                                      </p:cBhvr>
                                      <p:rCtr x="20500" y="200"/>
                                    </p:animMotion>
                                  </p:childTnLst>
                                </p:cTn>
                              </p:par>
                              <p:par>
                                <p:cTn id="85" presetID="63" presetClass="path" presetSubtype="0" accel="50000" decel="50000" fill="hold" nodeType="withEffect">
                                  <p:stCondLst>
                                    <p:cond delay="0"/>
                                  </p:stCondLst>
                                  <p:childTnLst>
                                    <p:animMotion origin="layout" path="M 4.16667E-6 3.23774E-6 L 0.41093 0.00347 " pathEditMode="relative" rAng="0" ptsTypes="AA">
                                      <p:cBhvr>
                                        <p:cTn id="86" dur="2000" fill="hold"/>
                                        <p:tgtEl>
                                          <p:spTgt spid="372"/>
                                        </p:tgtEl>
                                        <p:attrNameLst>
                                          <p:attrName>ppt_x</p:attrName>
                                          <p:attrName>ppt_y</p:attrName>
                                        </p:attrNameLst>
                                      </p:cBhvr>
                                      <p:rCtr x="20500" y="200"/>
                                    </p:animMotion>
                                  </p:childTnLst>
                                </p:cTn>
                              </p:par>
                              <p:par>
                                <p:cTn id="87" presetID="10" presetClass="exit" presetSubtype="0" fill="hold" grpId="1" nodeType="withEffect">
                                  <p:stCondLst>
                                    <p:cond delay="0"/>
                                  </p:stCondLst>
                                  <p:childTnLst>
                                    <p:animEffect transition="out" filter="fade">
                                      <p:cBhvr>
                                        <p:cTn id="88" dur="2000"/>
                                        <p:tgtEl>
                                          <p:spTgt spid="179"/>
                                        </p:tgtEl>
                                      </p:cBhvr>
                                    </p:animEffect>
                                    <p:set>
                                      <p:cBhvr>
                                        <p:cTn id="89" dur="1" fill="hold">
                                          <p:stCondLst>
                                            <p:cond delay="1999"/>
                                          </p:stCondLst>
                                        </p:cTn>
                                        <p:tgtEl>
                                          <p:spTgt spid="179"/>
                                        </p:tgtEl>
                                        <p:attrNameLst>
                                          <p:attrName>style.visibility</p:attrName>
                                        </p:attrNameLst>
                                      </p:cBhvr>
                                      <p:to>
                                        <p:strVal val="hidden"/>
                                      </p:to>
                                    </p:set>
                                  </p:childTnLst>
                                </p:cTn>
                              </p:par>
                              <p:par>
                                <p:cTn id="90" presetID="35" presetClass="path" presetSubtype="0" accel="50000" decel="50000" fill="hold" nodeType="withEffect">
                                  <p:stCondLst>
                                    <p:cond delay="0"/>
                                  </p:stCondLst>
                                  <p:childTnLst>
                                    <p:animMotion origin="layout" path="M 3.33333E-6 1.76688E-6 L -0.05417 -0.0044 " pathEditMode="relative" rAng="0" ptsTypes="AA">
                                      <p:cBhvr>
                                        <p:cTn id="91" dur="2000" fill="hold"/>
                                        <p:tgtEl>
                                          <p:spTgt spid="2049"/>
                                        </p:tgtEl>
                                        <p:attrNameLst>
                                          <p:attrName>ppt_x</p:attrName>
                                          <p:attrName>ppt_y</p:attrName>
                                        </p:attrNameLst>
                                      </p:cBhvr>
                                      <p:rCtr x="-2700" y="-200"/>
                                    </p:animMotion>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7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74"/>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2052"/>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373"/>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376"/>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205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122"/>
                                        </p:tgtEl>
                                        <p:attrNameLst>
                                          <p:attrName>style.visibility</p:attrName>
                                        </p:attrNameLst>
                                      </p:cBhvr>
                                      <p:to>
                                        <p:strVal val="visible"/>
                                      </p:to>
                                    </p:set>
                                  </p:childTnLst>
                                </p:cTn>
                              </p:par>
                              <p:par>
                                <p:cTn id="110" presetID="1" presetClass="entr" presetSubtype="0" fill="hold" nodeType="withEffect">
                                  <p:stCondLst>
                                    <p:cond delay="0"/>
                                  </p:stCondLst>
                                  <p:childTnLst>
                                    <p:set>
                                      <p:cBhvr>
                                        <p:cTn id="111" dur="1" fill="hold">
                                          <p:stCondLst>
                                            <p:cond delay="0"/>
                                          </p:stCondLst>
                                        </p:cTn>
                                        <p:tgtEl>
                                          <p:spTgt spid="2058"/>
                                        </p:tgtEl>
                                        <p:attrNameLst>
                                          <p:attrName>style.visibility</p:attrName>
                                        </p:attrNameLst>
                                      </p:cBhvr>
                                      <p:to>
                                        <p:strVal val="visible"/>
                                      </p:to>
                                    </p:set>
                                  </p:childTnLst>
                                </p:cTn>
                              </p:par>
                              <p:par>
                                <p:cTn id="112" presetID="1" presetClass="exit" presetSubtype="0" fill="hold" nodeType="withEffect">
                                  <p:stCondLst>
                                    <p:cond delay="0"/>
                                  </p:stCondLst>
                                  <p:childTnLst>
                                    <p:set>
                                      <p:cBhvr>
                                        <p:cTn id="113" dur="1" fill="hold">
                                          <p:stCondLst>
                                            <p:cond delay="0"/>
                                          </p:stCondLst>
                                        </p:cTn>
                                        <p:tgtEl>
                                          <p:spTgt spid="2052"/>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374"/>
                                        </p:tgtEl>
                                        <p:attrNameLst>
                                          <p:attrName>style.visibility</p:attrName>
                                        </p:attrNameLst>
                                      </p:cBhvr>
                                      <p:to>
                                        <p:strVal val="hidden"/>
                                      </p:to>
                                    </p:set>
                                  </p:childTnLst>
                                </p:cTn>
                              </p:par>
                              <p:par>
                                <p:cTn id="116" presetID="1" presetClass="exit" presetSubtype="0" fill="hold" nodeType="withEffect">
                                  <p:stCondLst>
                                    <p:cond delay="0"/>
                                  </p:stCondLst>
                                  <p:childTnLst>
                                    <p:set>
                                      <p:cBhvr>
                                        <p:cTn id="117" dur="1" fill="hold">
                                          <p:stCondLst>
                                            <p:cond delay="0"/>
                                          </p:stCondLst>
                                        </p:cTn>
                                        <p:tgtEl>
                                          <p:spTgt spid="379"/>
                                        </p:tgtEl>
                                        <p:attrNameLst>
                                          <p:attrName>style.visibility</p:attrName>
                                        </p:attrNameLst>
                                      </p:cBhvr>
                                      <p:to>
                                        <p:strVal val="hidden"/>
                                      </p:to>
                                    </p:set>
                                  </p:childTnLst>
                                </p:cTn>
                              </p:par>
                              <p:par>
                                <p:cTn id="118" presetID="1" presetClass="exit" presetSubtype="0" fill="hold" nodeType="withEffect">
                                  <p:stCondLst>
                                    <p:cond delay="0"/>
                                  </p:stCondLst>
                                  <p:childTnLst>
                                    <p:set>
                                      <p:cBhvr>
                                        <p:cTn id="119" dur="1" fill="hold">
                                          <p:stCondLst>
                                            <p:cond delay="0"/>
                                          </p:stCondLst>
                                        </p:cTn>
                                        <p:tgtEl>
                                          <p:spTgt spid="2049"/>
                                        </p:tgtEl>
                                        <p:attrNameLst>
                                          <p:attrName>style.visibility</p:attrName>
                                        </p:attrNameLst>
                                      </p:cBhvr>
                                      <p:to>
                                        <p:strVal val="hidden"/>
                                      </p:to>
                                    </p:set>
                                  </p:childTnLst>
                                </p:cTn>
                              </p:par>
                              <p:par>
                                <p:cTn id="120" presetID="1" presetClass="exit" presetSubtype="0" fill="hold" grpId="2" nodeType="withEffect">
                                  <p:stCondLst>
                                    <p:cond delay="0"/>
                                  </p:stCondLst>
                                  <p:childTnLst>
                                    <p:set>
                                      <p:cBhvr>
                                        <p:cTn id="121" dur="1" fill="hold">
                                          <p:stCondLst>
                                            <p:cond delay="0"/>
                                          </p:stCondLst>
                                        </p:cTn>
                                        <p:tgtEl>
                                          <p:spTgt spid="179"/>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2055"/>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373"/>
                                        </p:tgtEl>
                                        <p:attrNameLst>
                                          <p:attrName>style.visibility</p:attrName>
                                        </p:attrNameLst>
                                      </p:cBhvr>
                                      <p:to>
                                        <p:strVal val="hidden"/>
                                      </p:to>
                                    </p:set>
                                  </p:childTnLst>
                                </p:cTn>
                              </p:par>
                              <p:par>
                                <p:cTn id="126" presetID="1" presetClass="exit" presetSubtype="0" fill="hold" nodeType="withEffect">
                                  <p:stCondLst>
                                    <p:cond delay="0"/>
                                  </p:stCondLst>
                                  <p:childTnLst>
                                    <p:set>
                                      <p:cBhvr>
                                        <p:cTn id="127" dur="1" fill="hold">
                                          <p:stCondLst>
                                            <p:cond delay="0"/>
                                          </p:stCondLst>
                                        </p:cTn>
                                        <p:tgtEl>
                                          <p:spTgt spid="3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9" grpId="0"/>
      <p:bldP spid="179" grpId="1"/>
      <p:bldP spid="179" grpId="2"/>
      <p:bldP spid="373" grpId="0"/>
      <p:bldP spid="373" grpId="1"/>
      <p:bldP spid="374" grpId="0"/>
      <p:bldP spid="374" grpId="1"/>
      <p:bldP spid="12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Significance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This lesson expands on Pascal’s Triangle by focusing not on blind calculation, or memorization without meaning, but by creating a true understanding of concepts.</a:t>
            </a:r>
          </a:p>
          <a:p>
            <a:pPr>
              <a:buNone/>
            </a:pPr>
            <a:endParaRPr lang="en-US" dirty="0" smtClean="0"/>
          </a:p>
          <a:p>
            <a:pPr>
              <a:buNone/>
            </a:pPr>
            <a:r>
              <a:rPr lang="en-US" dirty="0" smtClean="0"/>
              <a:t>This is done by meeting the needs of all students through multiple representations.</a:t>
            </a:r>
          </a:p>
          <a:p>
            <a:pPr>
              <a:buNone/>
            </a:pPr>
            <a:endParaRPr lang="en-US" dirty="0" smtClean="0"/>
          </a:p>
          <a:p>
            <a:pPr>
              <a:buNone/>
            </a:pPr>
            <a:r>
              <a:rPr lang="en-US" dirty="0" smtClean="0"/>
              <a:t>Many historians believe that Pascal’s utilization of this Triangle for gambling (Problem of the Points) was the start of modern probability. </a:t>
            </a:r>
          </a:p>
          <a:p>
            <a:pPr>
              <a:buNone/>
            </a:pP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914" y="5029200"/>
            <a:ext cx="8229600" cy="1337168"/>
          </a:xfrm>
        </p:spPr>
        <p:txBody>
          <a:bodyPr>
            <a:normAutofit fontScale="92500" lnSpcReduction="20000"/>
          </a:bodyPr>
          <a:lstStyle/>
          <a:p>
            <a:pPr marL="137160" indent="0">
              <a:buNone/>
            </a:pPr>
            <a:endParaRPr lang="en-US" sz="3200" dirty="0" smtClean="0"/>
          </a:p>
          <a:p>
            <a:pPr marL="137160" indent="0" algn="ctr">
              <a:buNone/>
            </a:pPr>
            <a:r>
              <a:rPr lang="en-US" sz="5400" dirty="0" smtClean="0"/>
              <a:t>Pascal’s Triangle</a:t>
            </a:r>
          </a:p>
          <a:p>
            <a:pPr marL="137160" indent="0">
              <a:buNone/>
            </a:pPr>
            <a:endParaRPr lang="en-US" sz="2400" dirty="0"/>
          </a:p>
        </p:txBody>
      </p:sp>
      <p:grpSp>
        <p:nvGrpSpPr>
          <p:cNvPr id="2" name="Group 1"/>
          <p:cNvGrpSpPr/>
          <p:nvPr/>
        </p:nvGrpSpPr>
        <p:grpSpPr>
          <a:xfrm>
            <a:off x="1799448" y="342900"/>
            <a:ext cx="5486400" cy="4882872"/>
            <a:chOff x="1799448" y="342900"/>
            <a:chExt cx="5486400" cy="4882872"/>
          </a:xfrm>
        </p:grpSpPr>
        <mc:AlternateContent xmlns:mc="http://schemas.openxmlformats.org/markup-compatibility/2006" xmlns:a14="http://schemas.microsoft.com/office/drawing/2010/main">
          <mc:Choice Requires="a14">
            <p:sp>
              <p:nvSpPr>
                <p:cNvPr id="6" name="TextBox 5"/>
                <p:cNvSpPr txBox="1"/>
                <p:nvPr/>
              </p:nvSpPr>
              <p:spPr>
                <a:xfrm>
                  <a:off x="4244329" y="342900"/>
                  <a:ext cx="596638"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a:rPr>
                          <m:t>1</m:t>
                        </m:r>
                      </m:oMath>
                    </m:oMathPara>
                  </a14:m>
                  <a:endParaRPr lang="en-US" sz="4000" dirty="0"/>
                </a:p>
              </p:txBody>
            </p:sp>
          </mc:Choice>
          <mc:Fallback xmlns="">
            <p:sp>
              <p:nvSpPr>
                <p:cNvPr id="6" name="TextBox 5"/>
                <p:cNvSpPr txBox="1">
                  <a:spLocks noRot="1" noChangeAspect="1" noMove="1" noResize="1" noEditPoints="1" noAdjustHandles="1" noChangeArrowheads="1" noChangeShapeType="1" noTextEdit="1"/>
                </p:cNvSpPr>
                <p:nvPr/>
              </p:nvSpPr>
              <p:spPr>
                <a:xfrm>
                  <a:off x="4244329" y="342900"/>
                  <a:ext cx="596638" cy="70788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809673" y="975041"/>
                  <a:ext cx="1441420"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a:rPr>
                          <m:t>1     1</m:t>
                        </m:r>
                      </m:oMath>
                    </m:oMathPara>
                  </a14:m>
                  <a:endParaRPr lang="en-US" sz="4000" dirty="0"/>
                </a:p>
              </p:txBody>
            </p:sp>
          </mc:Choice>
          <mc:Fallback xmlns="">
            <p:sp>
              <p:nvSpPr>
                <p:cNvPr id="7" name="TextBox 6"/>
                <p:cNvSpPr txBox="1">
                  <a:spLocks noRot="1" noChangeAspect="1" noMove="1" noResize="1" noEditPoints="1" noAdjustHandles="1" noChangeArrowheads="1" noChangeShapeType="1" noTextEdit="1"/>
                </p:cNvSpPr>
                <p:nvPr/>
              </p:nvSpPr>
              <p:spPr>
                <a:xfrm>
                  <a:off x="3809673" y="975041"/>
                  <a:ext cx="1441420" cy="70788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455652" y="1682927"/>
                  <a:ext cx="2286203" cy="7078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a:rPr>
                          <m:t>1     2     1</m:t>
                        </m:r>
                      </m:oMath>
                    </m:oMathPara>
                  </a14:m>
                  <a:endParaRPr lang="en-US" sz="4000" dirty="0"/>
                </a:p>
              </p:txBody>
            </p:sp>
          </mc:Choice>
          <mc:Fallback xmlns="">
            <p:sp>
              <p:nvSpPr>
                <p:cNvPr id="8" name="TextBox 7"/>
                <p:cNvSpPr txBox="1">
                  <a:spLocks noRot="1" noChangeAspect="1" noMove="1" noResize="1" noEditPoints="1" noAdjustHandles="1" noChangeArrowheads="1" noChangeShapeType="1" noTextEdit="1"/>
                </p:cNvSpPr>
                <p:nvPr/>
              </p:nvSpPr>
              <p:spPr>
                <a:xfrm>
                  <a:off x="3455652" y="1682927"/>
                  <a:ext cx="2286203" cy="70788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041274" y="2368727"/>
                  <a:ext cx="3114955" cy="707886"/>
                </a:xfrm>
                <a:prstGeom prst="rect">
                  <a:avLst/>
                </a:prstGeom>
                <a:noFill/>
              </p:spPr>
              <p:txBody>
                <a:bodyPr wrap="none" rtlCol="0">
                  <a:spAutoFit/>
                </a:bodyPr>
                <a:lstStyle/>
                <a:p>
                  <a14:m>
                    <m:oMath xmlns:m="http://schemas.openxmlformats.org/officeDocument/2006/math">
                      <m:r>
                        <a:rPr lang="en-US" sz="4000" b="0" i="1" smtClean="0">
                          <a:latin typeface="Cambria Math" pitchFamily="18" charset="0"/>
                          <a:ea typeface="Cambria Math" pitchFamily="18" charset="0"/>
                        </a:rPr>
                        <m:t>1</m:t>
                      </m:r>
                    </m:oMath>
                  </a14:m>
                  <a:r>
                    <a:rPr lang="en-US" sz="4000" dirty="0" smtClean="0">
                      <a:latin typeface="Cambria Math" pitchFamily="18" charset="0"/>
                      <a:ea typeface="Cambria Math" pitchFamily="18" charset="0"/>
                    </a:rPr>
                    <a:t>     3     3     1</a:t>
                  </a:r>
                  <a:endParaRPr lang="en-US" sz="4000" dirty="0">
                    <a:latin typeface="Cambria Math" pitchFamily="18" charset="0"/>
                    <a:ea typeface="Cambria Math" pitchFamily="18"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3041274" y="2368727"/>
                  <a:ext cx="3114955" cy="707886"/>
                </a:xfrm>
                <a:prstGeom prst="rect">
                  <a:avLst/>
                </a:prstGeom>
                <a:blipFill rotWithShape="1">
                  <a:blip r:embed="rId6"/>
                  <a:stretch>
                    <a:fillRect t="-15517" r="-2348" b="-362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674989" y="3084443"/>
                  <a:ext cx="3847528" cy="707886"/>
                </a:xfrm>
                <a:prstGeom prst="rect">
                  <a:avLst/>
                </a:prstGeom>
                <a:noFill/>
              </p:spPr>
              <p:txBody>
                <a:bodyPr wrap="none" rtlCol="0">
                  <a:spAutoFit/>
                </a:bodyPr>
                <a:lstStyle/>
                <a:p>
                  <a14:m>
                    <m:oMath xmlns:m="http://schemas.openxmlformats.org/officeDocument/2006/math">
                      <m:r>
                        <a:rPr lang="en-US" sz="4000" b="0" i="1" smtClean="0">
                          <a:latin typeface="Cambria Math" pitchFamily="18" charset="0"/>
                          <a:ea typeface="Cambria Math" pitchFamily="18" charset="0"/>
                        </a:rPr>
                        <m:t>1</m:t>
                      </m:r>
                    </m:oMath>
                  </a14:m>
                  <a:r>
                    <a:rPr lang="en-US" sz="4000" dirty="0" smtClean="0">
                      <a:latin typeface="Cambria Math" pitchFamily="18" charset="0"/>
                      <a:ea typeface="Cambria Math" pitchFamily="18" charset="0"/>
                    </a:rPr>
                    <a:t>    4     6     4     1</a:t>
                  </a:r>
                  <a:endParaRPr lang="en-US" sz="4000" dirty="0">
                    <a:latin typeface="Cambria Math" pitchFamily="18" charset="0"/>
                    <a:ea typeface="Cambria Math"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674989" y="3084443"/>
                  <a:ext cx="3847528" cy="707886"/>
                </a:xfrm>
                <a:prstGeom prst="rect">
                  <a:avLst/>
                </a:prstGeom>
                <a:blipFill rotWithShape="1">
                  <a:blip r:embed="rId7"/>
                  <a:stretch>
                    <a:fillRect t="-15517" r="-1743" b="-362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799448" y="3810000"/>
                  <a:ext cx="5486400"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a:rPr>
                          <m:t>1    5   10   10   5    1</m:t>
                        </m:r>
                      </m:oMath>
                    </m:oMathPara>
                  </a14:m>
                  <a:endParaRPr lang="en-US" sz="4000" dirty="0"/>
                </a:p>
              </p:txBody>
            </p:sp>
          </mc:Choice>
          <mc:Fallback xmlns="">
            <p:sp>
              <p:nvSpPr>
                <p:cNvPr id="11" name="TextBox 10"/>
                <p:cNvSpPr txBox="1">
                  <a:spLocks noRot="1" noChangeAspect="1" noMove="1" noResize="1" noEditPoints="1" noAdjustHandles="1" noChangeArrowheads="1" noChangeShapeType="1" noTextEdit="1"/>
                </p:cNvSpPr>
                <p:nvPr/>
              </p:nvSpPr>
              <p:spPr>
                <a:xfrm>
                  <a:off x="1799448" y="3810000"/>
                  <a:ext cx="5486400" cy="70788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252865" y="4517886"/>
                  <a:ext cx="691776"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a:ea typeface="Cambria Math"/>
                          </a:rPr>
                          <m:t>⋮</m:t>
                        </m:r>
                      </m:oMath>
                    </m:oMathPara>
                  </a14:m>
                  <a:endParaRPr lang="en-US" sz="40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252865" y="4517886"/>
                  <a:ext cx="691776" cy="707886"/>
                </a:xfrm>
                <a:prstGeom prst="rect">
                  <a:avLst/>
                </a:prstGeom>
                <a:blipFill rotWithShape="1">
                  <a:blip r:embed="rId9"/>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3826427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914" y="5029200"/>
            <a:ext cx="8229600" cy="1337168"/>
          </a:xfrm>
        </p:spPr>
        <p:txBody>
          <a:bodyPr>
            <a:normAutofit fontScale="92500" lnSpcReduction="20000"/>
          </a:bodyPr>
          <a:lstStyle/>
          <a:p>
            <a:pPr marL="137160" indent="0">
              <a:buNone/>
            </a:pPr>
            <a:endParaRPr lang="en-US" sz="3200" dirty="0" smtClean="0"/>
          </a:p>
          <a:p>
            <a:pPr marL="137160" indent="0" algn="ctr">
              <a:buNone/>
            </a:pPr>
            <a:r>
              <a:rPr lang="en-US" sz="5400" dirty="0" smtClean="0"/>
              <a:t>Pascal’s Triangle</a:t>
            </a:r>
          </a:p>
          <a:p>
            <a:pPr marL="137160" indent="0">
              <a:buNone/>
            </a:pPr>
            <a:endParaRPr lang="en-US" sz="2400" dirty="0"/>
          </a:p>
        </p:txBody>
      </p:sp>
      <p:grpSp>
        <p:nvGrpSpPr>
          <p:cNvPr id="5" name="Group 4"/>
          <p:cNvGrpSpPr/>
          <p:nvPr/>
        </p:nvGrpSpPr>
        <p:grpSpPr>
          <a:xfrm>
            <a:off x="152400" y="381000"/>
            <a:ext cx="8763000" cy="4953000"/>
            <a:chOff x="978435" y="19749"/>
            <a:chExt cx="7215235" cy="4244731"/>
          </a:xfrm>
        </p:grpSpPr>
        <mc:AlternateContent xmlns:mc="http://schemas.openxmlformats.org/markup-compatibility/2006" xmlns:a14="http://schemas.microsoft.com/office/drawing/2010/main">
          <mc:Choice Requires="a14">
            <p:sp>
              <p:nvSpPr>
                <p:cNvPr id="12" name="TextBox 11"/>
                <p:cNvSpPr txBox="1"/>
                <p:nvPr/>
              </p:nvSpPr>
              <p:spPr>
                <a:xfrm>
                  <a:off x="4252865" y="3556594"/>
                  <a:ext cx="691776" cy="70788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a:ea typeface="Cambria Math"/>
                          </a:rPr>
                          <m:t>⋮</m:t>
                        </m:r>
                      </m:oMath>
                    </m:oMathPara>
                  </a14:m>
                  <a:endParaRPr lang="en-US" sz="40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252865" y="3556594"/>
                  <a:ext cx="691776" cy="707886"/>
                </a:xfrm>
                <a:prstGeom prst="rect">
                  <a:avLst/>
                </a:prstGeom>
                <a:blipFill rotWithShape="1">
                  <a:blip r:embed="rId3"/>
                  <a:stretch>
                    <a:fillRect/>
                  </a:stretch>
                </a:blipFill>
              </p:spPr>
              <p:txBody>
                <a:bodyPr/>
                <a:lstStyle/>
                <a:p>
                  <a:r>
                    <a:rPr lang="en-US">
                      <a:noFill/>
                    </a:rPr>
                    <a:t> </a:t>
                  </a:r>
                </a:p>
              </p:txBody>
            </p:sp>
          </mc:Fallback>
        </mc:AlternateContent>
        <p:sp>
          <p:nvSpPr>
            <p:cNvPr id="2" name="TextBox 1"/>
            <p:cNvSpPr txBox="1"/>
            <p:nvPr/>
          </p:nvSpPr>
          <p:spPr>
            <a:xfrm>
              <a:off x="3745681" y="19749"/>
              <a:ext cx="1752600" cy="625919"/>
            </a:xfrm>
            <a:prstGeom prst="rect">
              <a:avLst/>
            </a:prstGeom>
            <a:noFill/>
          </p:spPr>
          <p:txBody>
            <a:bodyPr wrap="square" rtlCol="0">
              <a:spAutoFit/>
            </a:bodyPr>
            <a:lstStyle/>
            <a:p>
              <a:pPr algn="ctr"/>
              <a:r>
                <a:rPr lang="en-US" sz="4000" baseline="-25000" dirty="0" smtClean="0">
                  <a:latin typeface="Cambria Math" pitchFamily="18" charset="0"/>
                  <a:ea typeface="Cambria Math" pitchFamily="18" charset="0"/>
                </a:rPr>
                <a:t>0</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0</a:t>
              </a:r>
              <a:endParaRPr lang="en-US" sz="4000" dirty="0">
                <a:latin typeface="Cambria Math" pitchFamily="18" charset="0"/>
                <a:ea typeface="Cambria Math" pitchFamily="18" charset="0"/>
              </a:endParaRPr>
            </a:p>
          </p:txBody>
        </p:sp>
        <p:sp>
          <p:nvSpPr>
            <p:cNvPr id="13" name="TextBox 12"/>
            <p:cNvSpPr txBox="1"/>
            <p:nvPr/>
          </p:nvSpPr>
          <p:spPr>
            <a:xfrm>
              <a:off x="2860670" y="607481"/>
              <a:ext cx="3581399" cy="625919"/>
            </a:xfrm>
            <a:prstGeom prst="rect">
              <a:avLst/>
            </a:prstGeom>
            <a:noFill/>
          </p:spPr>
          <p:txBody>
            <a:bodyPr wrap="square" rtlCol="0">
              <a:spAutoFit/>
            </a:bodyPr>
            <a:lstStyle/>
            <a:p>
              <a:pPr algn="ctr"/>
              <a:r>
                <a:rPr lang="en-US" sz="4000" baseline="-25000" dirty="0" smtClean="0">
                  <a:latin typeface="Cambria Math" pitchFamily="18" charset="0"/>
                  <a:ea typeface="Cambria Math" pitchFamily="18" charset="0"/>
                </a:rPr>
                <a:t>1</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0       1</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1</a:t>
              </a:r>
              <a:endParaRPr lang="en-US" sz="4000" dirty="0">
                <a:latin typeface="Cambria Math" pitchFamily="18" charset="0"/>
                <a:ea typeface="Cambria Math" pitchFamily="18" charset="0"/>
              </a:endParaRPr>
            </a:p>
          </p:txBody>
        </p:sp>
        <p:sp>
          <p:nvSpPr>
            <p:cNvPr id="14" name="TextBox 13"/>
            <p:cNvSpPr txBox="1"/>
            <p:nvPr/>
          </p:nvSpPr>
          <p:spPr>
            <a:xfrm>
              <a:off x="2127926" y="1143000"/>
              <a:ext cx="5040547" cy="625919"/>
            </a:xfrm>
            <a:prstGeom prst="rect">
              <a:avLst/>
            </a:prstGeom>
            <a:noFill/>
          </p:spPr>
          <p:txBody>
            <a:bodyPr wrap="square" rtlCol="0">
              <a:spAutoFit/>
            </a:bodyPr>
            <a:lstStyle/>
            <a:p>
              <a:pPr algn="ctr"/>
              <a:r>
                <a:rPr lang="en-US" sz="4000" baseline="-25000" dirty="0">
                  <a:latin typeface="Cambria Math" pitchFamily="18" charset="0"/>
                  <a:ea typeface="Cambria Math" pitchFamily="18" charset="0"/>
                </a:rPr>
                <a:t>2</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0       2</a:t>
              </a:r>
              <a:r>
                <a:rPr lang="en-US" sz="4000" dirty="0" smtClean="0">
                  <a:latin typeface="Cambria Math" pitchFamily="18" charset="0"/>
                  <a:ea typeface="Cambria Math" pitchFamily="18" charset="0"/>
                </a:rPr>
                <a:t>C</a:t>
              </a:r>
              <a:r>
                <a:rPr lang="en-US" sz="4000" baseline="-25000" dirty="0">
                  <a:latin typeface="Cambria Math" pitchFamily="18" charset="0"/>
                  <a:ea typeface="Cambria Math" pitchFamily="18" charset="0"/>
                </a:rPr>
                <a:t>1</a:t>
              </a:r>
              <a:r>
                <a:rPr lang="en-US" sz="4000" baseline="-25000" dirty="0" smtClean="0">
                  <a:latin typeface="Cambria Math" pitchFamily="18" charset="0"/>
                  <a:ea typeface="Cambria Math" pitchFamily="18" charset="0"/>
                </a:rPr>
                <a:t>        2</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2</a:t>
              </a:r>
              <a:endParaRPr lang="en-US" sz="4000" dirty="0">
                <a:latin typeface="Cambria Math" pitchFamily="18" charset="0"/>
                <a:ea typeface="Cambria Math" pitchFamily="18" charset="0"/>
              </a:endParaRPr>
            </a:p>
          </p:txBody>
        </p:sp>
        <p:sp>
          <p:nvSpPr>
            <p:cNvPr id="15" name="TextBox 14"/>
            <p:cNvSpPr txBox="1"/>
            <p:nvPr/>
          </p:nvSpPr>
          <p:spPr>
            <a:xfrm>
              <a:off x="1245953" y="1752600"/>
              <a:ext cx="6705600" cy="625919"/>
            </a:xfrm>
            <a:prstGeom prst="rect">
              <a:avLst/>
            </a:prstGeom>
            <a:noFill/>
          </p:spPr>
          <p:txBody>
            <a:bodyPr wrap="square" rtlCol="0">
              <a:spAutoFit/>
            </a:bodyPr>
            <a:lstStyle/>
            <a:p>
              <a:pPr algn="ctr"/>
              <a:r>
                <a:rPr lang="en-US" sz="4000" baseline="-25000" dirty="0" smtClean="0">
                  <a:latin typeface="Cambria Math" pitchFamily="18" charset="0"/>
                  <a:ea typeface="Cambria Math" pitchFamily="18" charset="0"/>
                </a:rPr>
                <a:t>3</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0       3</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1        3</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2       3</a:t>
              </a:r>
              <a:r>
                <a:rPr lang="en-US" sz="4000" dirty="0" smtClean="0">
                  <a:latin typeface="Cambria Math" pitchFamily="18" charset="0"/>
                  <a:ea typeface="Cambria Math" pitchFamily="18" charset="0"/>
                </a:rPr>
                <a:t>C</a:t>
              </a:r>
              <a:r>
                <a:rPr lang="en-US" sz="4000" baseline="-25000" dirty="0">
                  <a:latin typeface="Cambria Math" pitchFamily="18" charset="0"/>
                  <a:ea typeface="Cambria Math" pitchFamily="18" charset="0"/>
                </a:rPr>
                <a:t>3</a:t>
              </a:r>
              <a:endParaRPr lang="en-US" sz="4000" dirty="0">
                <a:latin typeface="Cambria Math" pitchFamily="18" charset="0"/>
                <a:ea typeface="Cambria Math" pitchFamily="18" charset="0"/>
              </a:endParaRPr>
            </a:p>
          </p:txBody>
        </p:sp>
        <p:sp>
          <p:nvSpPr>
            <p:cNvPr id="16" name="TextBox 15"/>
            <p:cNvSpPr txBox="1"/>
            <p:nvPr/>
          </p:nvSpPr>
          <p:spPr>
            <a:xfrm>
              <a:off x="1383481" y="2286000"/>
              <a:ext cx="6477000" cy="625919"/>
            </a:xfrm>
            <a:prstGeom prst="rect">
              <a:avLst/>
            </a:prstGeom>
            <a:noFill/>
          </p:spPr>
          <p:txBody>
            <a:bodyPr wrap="square" rtlCol="0">
              <a:spAutoFit/>
            </a:bodyPr>
            <a:lstStyle/>
            <a:p>
              <a:pPr algn="ctr"/>
              <a:r>
                <a:rPr lang="en-US" sz="4000" baseline="-25000" dirty="0">
                  <a:latin typeface="Cambria Math" pitchFamily="18" charset="0"/>
                  <a:ea typeface="Cambria Math" pitchFamily="18" charset="0"/>
                </a:rPr>
                <a:t>4</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0       4</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1        4</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2       4</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3        4</a:t>
              </a:r>
              <a:r>
                <a:rPr lang="en-US" sz="4000" dirty="0" smtClean="0">
                  <a:latin typeface="Cambria Math" pitchFamily="18" charset="0"/>
                  <a:ea typeface="Cambria Math" pitchFamily="18" charset="0"/>
                </a:rPr>
                <a:t>C</a:t>
              </a:r>
              <a:r>
                <a:rPr lang="en-US" sz="4000" baseline="-25000" dirty="0">
                  <a:latin typeface="Cambria Math" pitchFamily="18" charset="0"/>
                  <a:ea typeface="Cambria Math" pitchFamily="18" charset="0"/>
                </a:rPr>
                <a:t>4</a:t>
              </a:r>
              <a:endParaRPr lang="en-US" sz="4000" dirty="0">
                <a:latin typeface="Cambria Math" pitchFamily="18" charset="0"/>
                <a:ea typeface="Cambria Math" pitchFamily="18" charset="0"/>
              </a:endParaRPr>
            </a:p>
          </p:txBody>
        </p:sp>
        <p:sp>
          <p:nvSpPr>
            <p:cNvPr id="17" name="TextBox 16"/>
            <p:cNvSpPr txBox="1"/>
            <p:nvPr/>
          </p:nvSpPr>
          <p:spPr>
            <a:xfrm>
              <a:off x="978435" y="2819400"/>
              <a:ext cx="7215235" cy="606660"/>
            </a:xfrm>
            <a:prstGeom prst="rect">
              <a:avLst/>
            </a:prstGeom>
            <a:noFill/>
          </p:spPr>
          <p:txBody>
            <a:bodyPr wrap="square" rtlCol="0">
              <a:spAutoFit/>
            </a:bodyPr>
            <a:lstStyle/>
            <a:p>
              <a:pPr algn="ctr"/>
              <a:r>
                <a:rPr lang="en-US" sz="4000" baseline="-25000" dirty="0" smtClean="0">
                  <a:latin typeface="Cambria Math" pitchFamily="18" charset="0"/>
                  <a:ea typeface="Cambria Math" pitchFamily="18" charset="0"/>
                </a:rPr>
                <a:t>5</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0       </a:t>
              </a:r>
              <a:r>
                <a:rPr lang="en-US" sz="4000" baseline="-25000" dirty="0">
                  <a:latin typeface="Cambria Math" pitchFamily="18" charset="0"/>
                  <a:ea typeface="Cambria Math" pitchFamily="18" charset="0"/>
                </a:rPr>
                <a:t>5</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1        5</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2       5</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3        5</a:t>
              </a:r>
              <a:r>
                <a:rPr lang="en-US" sz="4000" dirty="0" smtClean="0">
                  <a:latin typeface="Cambria Math" pitchFamily="18" charset="0"/>
                  <a:ea typeface="Cambria Math" pitchFamily="18" charset="0"/>
                </a:rPr>
                <a:t>C</a:t>
              </a:r>
              <a:r>
                <a:rPr lang="en-US" sz="4000" baseline="-25000" dirty="0" smtClean="0">
                  <a:latin typeface="Cambria Math" pitchFamily="18" charset="0"/>
                  <a:ea typeface="Cambria Math" pitchFamily="18" charset="0"/>
                </a:rPr>
                <a:t>4      5</a:t>
              </a:r>
              <a:r>
                <a:rPr lang="en-US" sz="4000" dirty="0" smtClean="0">
                  <a:latin typeface="Cambria Math" pitchFamily="18" charset="0"/>
                  <a:ea typeface="Cambria Math" pitchFamily="18" charset="0"/>
                </a:rPr>
                <a:t>C</a:t>
              </a:r>
              <a:r>
                <a:rPr lang="en-US" sz="4000" baseline="-25000" dirty="0">
                  <a:latin typeface="Cambria Math" pitchFamily="18" charset="0"/>
                  <a:ea typeface="Cambria Math" pitchFamily="18" charset="0"/>
                </a:rPr>
                <a:t>5</a:t>
              </a:r>
              <a:endParaRPr lang="en-US" sz="4000" dirty="0">
                <a:latin typeface="Cambria Math" pitchFamily="18" charset="0"/>
                <a:ea typeface="Cambria Math" pitchFamily="18" charset="0"/>
              </a:endParaRPr>
            </a:p>
          </p:txBody>
        </p:sp>
      </p:grpSp>
    </p:spTree>
    <p:extLst>
      <p:ext uri="{BB962C8B-B14F-4D97-AF65-F5344CB8AC3E}">
        <p14:creationId xmlns:p14="http://schemas.microsoft.com/office/powerpoint/2010/main" val="186299002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Brief History</a:t>
            </a:r>
            <a:endParaRPr lang="en-US" dirty="0"/>
          </a:p>
        </p:txBody>
      </p:sp>
      <p:sp>
        <p:nvSpPr>
          <p:cNvPr id="3" name="Content Placeholder 2"/>
          <p:cNvSpPr>
            <a:spLocks noGrp="1"/>
          </p:cNvSpPr>
          <p:nvPr>
            <p:ph idx="1"/>
          </p:nvPr>
        </p:nvSpPr>
        <p:spPr>
          <a:xfrm>
            <a:off x="457200" y="1600200"/>
            <a:ext cx="8229600" cy="2819400"/>
          </a:xfrm>
        </p:spPr>
        <p:txBody>
          <a:bodyPr>
            <a:normAutofit/>
          </a:bodyPr>
          <a:lstStyle/>
          <a:p>
            <a:pPr marL="137160" indent="0">
              <a:buNone/>
            </a:pPr>
            <a:r>
              <a:rPr lang="en-US" dirty="0" smtClean="0"/>
              <a:t>Long </a:t>
            </a:r>
            <a:r>
              <a:rPr lang="en-US" dirty="0"/>
              <a:t>b</a:t>
            </a:r>
            <a:r>
              <a:rPr lang="en-US" dirty="0" smtClean="0"/>
              <a:t>efore Pascal (1623 - 1662):	</a:t>
            </a:r>
          </a:p>
          <a:p>
            <a:pPr marL="457200" lvl="1" indent="0">
              <a:buFont typeface="Arial" pitchFamily="34" charset="0"/>
              <a:buChar char="•"/>
            </a:pPr>
            <a:r>
              <a:rPr lang="en-US" sz="2800" dirty="0" err="1" smtClean="0"/>
              <a:t>Pingala</a:t>
            </a:r>
            <a:r>
              <a:rPr lang="en-US" sz="2800" dirty="0" smtClean="0"/>
              <a:t> and the Hindu’s (2</a:t>
            </a:r>
            <a:r>
              <a:rPr lang="en-US" sz="2800" baseline="30000" dirty="0" smtClean="0"/>
              <a:t>nd</a:t>
            </a:r>
            <a:r>
              <a:rPr lang="en-US" sz="2800" dirty="0" smtClean="0"/>
              <a:t>&amp; 10</a:t>
            </a:r>
            <a:r>
              <a:rPr lang="en-US" sz="2800" baseline="30000" dirty="0" smtClean="0"/>
              <a:t>th</a:t>
            </a:r>
            <a:r>
              <a:rPr lang="en-US" sz="2800" dirty="0" smtClean="0"/>
              <a:t> century)</a:t>
            </a:r>
          </a:p>
          <a:p>
            <a:pPr marL="457200" lvl="1" indent="0">
              <a:buFont typeface="Arial" pitchFamily="34" charset="0"/>
              <a:buChar char="•"/>
            </a:pPr>
            <a:r>
              <a:rPr lang="en-US" sz="2800" dirty="0" smtClean="0"/>
              <a:t>Yang </a:t>
            </a:r>
            <a:r>
              <a:rPr lang="en-US" sz="2800" dirty="0" err="1" smtClean="0"/>
              <a:t>Hui</a:t>
            </a:r>
            <a:r>
              <a:rPr lang="en-US" sz="2800" dirty="0" smtClean="0"/>
              <a:t> and the Chinese (1238 - 1298)</a:t>
            </a:r>
          </a:p>
          <a:p>
            <a:pPr marL="457200" lvl="1" indent="0">
              <a:buFont typeface="Arial" pitchFamily="34" charset="0"/>
              <a:buChar char="•"/>
            </a:pPr>
            <a:r>
              <a:rPr lang="en-US" sz="2800" dirty="0" smtClean="0"/>
              <a:t>Omar Khayyam and the Persians (1048 - 1131)</a:t>
            </a:r>
          </a:p>
        </p:txBody>
      </p:sp>
      <mc:AlternateContent xmlns:mc="http://schemas.openxmlformats.org/markup-compatibility/2006" xmlns:a14="http://schemas.microsoft.com/office/drawing/2010/main">
        <mc:Choice Requires="a14">
          <p:sp>
            <p:nvSpPr>
              <p:cNvPr id="5" name="TextBox 4"/>
              <p:cNvSpPr txBox="1"/>
              <p:nvPr/>
            </p:nvSpPr>
            <p:spPr>
              <a:xfrm>
                <a:off x="2819400" y="5105400"/>
                <a:ext cx="3851247" cy="160883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nor/>
                        </m:rPr>
                        <a:rPr lang="en-US" sz="4000" i="1" baseline="-25000" dirty="0" smtClean="0">
                          <a:latin typeface="Cambria Math"/>
                          <a:ea typeface="Cambria Math" pitchFamily="18" charset="0"/>
                        </a:rPr>
                        <m:t>n</m:t>
                      </m:r>
                      <m:r>
                        <m:rPr>
                          <m:nor/>
                        </m:rPr>
                        <a:rPr lang="en-US" sz="4000" dirty="0" smtClean="0">
                          <a:latin typeface="Cambria Math" pitchFamily="18" charset="0"/>
                          <a:ea typeface="Cambria Math" pitchFamily="18" charset="0"/>
                        </a:rPr>
                        <m:t>C</m:t>
                      </m:r>
                      <m:r>
                        <m:rPr>
                          <m:nor/>
                        </m:rPr>
                        <a:rPr lang="en-US" sz="4000" b="0" i="1" baseline="-25000" dirty="0" smtClean="0">
                          <a:latin typeface="Cambria Math" pitchFamily="18" charset="0"/>
                          <a:ea typeface="Cambria Math" pitchFamily="18" charset="0"/>
                        </a:rPr>
                        <m:t>k</m:t>
                      </m:r>
                      <m:r>
                        <m:rPr>
                          <m:nor/>
                        </m:rPr>
                        <a:rPr lang="en-US" sz="4000" b="0" i="0" dirty="0" smtClean="0">
                          <a:latin typeface="Cambria Math" pitchFamily="18" charset="0"/>
                          <a:ea typeface="Cambria Math" pitchFamily="18" charset="0"/>
                        </a:rPr>
                        <m:t>=</m:t>
                      </m:r>
                      <m:f>
                        <m:fPr>
                          <m:ctrlPr>
                            <a:rPr lang="en-US" sz="4000" b="0" i="1" dirty="0" smtClean="0">
                              <a:latin typeface="Cambria Math"/>
                              <a:ea typeface="Cambria Math" pitchFamily="18" charset="0"/>
                            </a:rPr>
                          </m:ctrlPr>
                        </m:fPr>
                        <m:num>
                          <m:r>
                            <a:rPr lang="en-US" sz="4000" b="0" i="1" dirty="0" smtClean="0">
                              <a:latin typeface="Cambria Math"/>
                              <a:ea typeface="Cambria Math" pitchFamily="18" charset="0"/>
                            </a:rPr>
                            <m:t>𝑛</m:t>
                          </m:r>
                          <m:r>
                            <a:rPr lang="en-US" sz="4000" b="0" i="1" dirty="0" smtClean="0">
                              <a:latin typeface="Cambria Math"/>
                              <a:ea typeface="Cambria Math" pitchFamily="18" charset="0"/>
                            </a:rPr>
                            <m:t>!</m:t>
                          </m:r>
                        </m:num>
                        <m:den>
                          <m:r>
                            <a:rPr lang="en-US" sz="4000" b="0" i="1" dirty="0" smtClean="0">
                              <a:latin typeface="Cambria Math"/>
                              <a:ea typeface="Cambria Math" pitchFamily="18" charset="0"/>
                            </a:rPr>
                            <m:t>𝑘</m:t>
                          </m:r>
                          <m:r>
                            <a:rPr lang="en-US" sz="4000" b="0" i="1" dirty="0" smtClean="0">
                              <a:latin typeface="Cambria Math"/>
                              <a:ea typeface="Cambria Math" pitchFamily="18" charset="0"/>
                            </a:rPr>
                            <m:t>!</m:t>
                          </m:r>
                          <m:d>
                            <m:dPr>
                              <m:ctrlPr>
                                <a:rPr lang="en-US" sz="4000" b="0" i="1" dirty="0" smtClean="0">
                                  <a:latin typeface="Cambria Math"/>
                                  <a:ea typeface="Cambria Math" pitchFamily="18" charset="0"/>
                                </a:rPr>
                              </m:ctrlPr>
                            </m:dPr>
                            <m:e>
                              <m:r>
                                <a:rPr lang="en-US" sz="4000" b="0" i="1" dirty="0" smtClean="0">
                                  <a:latin typeface="Cambria Math"/>
                                  <a:ea typeface="Cambria Math" pitchFamily="18" charset="0"/>
                                </a:rPr>
                                <m:t>𝑛</m:t>
                              </m:r>
                              <m:r>
                                <a:rPr lang="en-US" sz="4000" b="0" i="1" dirty="0" smtClean="0">
                                  <a:latin typeface="Cambria Math"/>
                                  <a:ea typeface="Cambria Math" pitchFamily="18" charset="0"/>
                                </a:rPr>
                                <m:t>−</m:t>
                              </m:r>
                              <m:r>
                                <a:rPr lang="en-US" sz="4000" b="0" i="1" dirty="0" smtClean="0">
                                  <a:latin typeface="Cambria Math"/>
                                  <a:ea typeface="Cambria Math" pitchFamily="18" charset="0"/>
                                </a:rPr>
                                <m:t>𝑘</m:t>
                              </m:r>
                            </m:e>
                          </m:d>
                          <m:r>
                            <a:rPr lang="en-US" sz="4000" b="0" i="1" dirty="0" smtClean="0">
                              <a:latin typeface="Cambria Math"/>
                              <a:ea typeface="Cambria Math" pitchFamily="18" charset="0"/>
                            </a:rPr>
                            <m:t>!</m:t>
                          </m:r>
                        </m:den>
                      </m:f>
                    </m:oMath>
                  </m:oMathPara>
                </a14:m>
                <a:endParaRPr lang="en-US" sz="4000" dirty="0">
                  <a:latin typeface="Cambria Math" pitchFamily="18" charset="0"/>
                  <a:ea typeface="Cambria Math" pitchFamily="18" charset="0"/>
                </a:endParaRPr>
              </a:p>
              <a:p>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2819400" y="5105400"/>
                <a:ext cx="3851247" cy="1608838"/>
              </a:xfrm>
              <a:prstGeom prst="rect">
                <a:avLst/>
              </a:prstGeom>
              <a:blipFill rotWithShape="1">
                <a:blip r:embed="rId3"/>
                <a:stretch>
                  <a:fillRect/>
                </a:stretch>
              </a:blipFill>
            </p:spPr>
            <p:txBody>
              <a:bodyPr/>
              <a:lstStyle/>
              <a:p>
                <a:r>
                  <a:rPr lang="en-US">
                    <a:noFill/>
                  </a:rPr>
                  <a:t> </a:t>
                </a:r>
              </a:p>
            </p:txBody>
          </p:sp>
        </mc:Fallback>
      </mc:AlternateContent>
      <p:sp>
        <p:nvSpPr>
          <p:cNvPr id="8" name="TextBox 7"/>
          <p:cNvSpPr txBox="1"/>
          <p:nvPr/>
        </p:nvSpPr>
        <p:spPr>
          <a:xfrm>
            <a:off x="457200" y="4572000"/>
            <a:ext cx="8229600" cy="1231106"/>
          </a:xfrm>
          <a:prstGeom prst="rect">
            <a:avLst/>
          </a:prstGeom>
          <a:noFill/>
        </p:spPr>
        <p:txBody>
          <a:bodyPr wrap="square" rtlCol="0">
            <a:spAutoFit/>
          </a:bodyPr>
          <a:lstStyle/>
          <a:p>
            <a:r>
              <a:rPr lang="en-US" sz="2800" dirty="0" smtClean="0"/>
              <a:t>The triangle also existed far before we had the formula:</a:t>
            </a:r>
          </a:p>
          <a:p>
            <a:endParaRPr lang="en-US" dirty="0"/>
          </a:p>
        </p:txBody>
      </p:sp>
    </p:spTree>
    <p:extLst>
      <p:ext uri="{BB962C8B-B14F-4D97-AF65-F5344CB8AC3E}">
        <p14:creationId xmlns:p14="http://schemas.microsoft.com/office/powerpoint/2010/main" val="45052105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par>
                          <p:cTn id="14" fill="hold">
                            <p:stCondLst>
                              <p:cond delay="0"/>
                            </p:stCondLst>
                            <p:childTnLst>
                              <p:par>
                                <p:cTn id="15" presetID="2" presetClass="entr" presetSubtype="4" fill="hold" nodeType="afterEffect">
                                  <p:stCondLst>
                                    <p:cond delay="200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500"/>
                            </p:stCondLst>
                            <p:childTnLst>
                              <p:par>
                                <p:cTn id="20" presetID="2" presetClass="entr" presetSubtype="4" fill="hold" nodeType="afterEffect">
                                  <p:stCondLst>
                                    <p:cond delay="200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0"/>
                            </p:stCondLst>
                            <p:childTnLst>
                              <p:par>
                                <p:cTn id="25" presetID="2" presetClass="entr" presetSubtype="4" fill="hold" nodeType="afterEffect">
                                  <p:stCondLst>
                                    <p:cond delay="200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anim calcmode="lin" valueType="num">
                                      <p:cBhvr>
                                        <p:cTn id="39" dur="1000" fill="hold"/>
                                        <p:tgtEl>
                                          <p:spTgt spid="5"/>
                                        </p:tgtEl>
                                        <p:attrNameLst>
                                          <p:attrName>ppt_x</p:attrName>
                                        </p:attrNameLst>
                                      </p:cBhvr>
                                      <p:tavLst>
                                        <p:tav tm="0">
                                          <p:val>
                                            <p:strVal val="#ppt_x"/>
                                          </p:val>
                                        </p:tav>
                                        <p:tav tm="100000">
                                          <p:val>
                                            <p:strVal val="#ppt_x"/>
                                          </p:val>
                                        </p:tav>
                                      </p:tavLst>
                                    </p:anim>
                                    <p:anim calcmode="lin" valueType="num">
                                      <p:cBhvr>
                                        <p:cTn id="4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is it Generated?</a:t>
            </a:r>
            <a:endParaRPr lang="en-US" dirty="0"/>
          </a:p>
        </p:txBody>
      </p:sp>
      <p:sp>
        <p:nvSpPr>
          <p:cNvPr id="5" name="Text Placeholder 4"/>
          <p:cNvSpPr>
            <a:spLocks noGrp="1"/>
          </p:cNvSpPr>
          <p:nvPr>
            <p:ph type="body" idx="1"/>
          </p:nvPr>
        </p:nvSpPr>
        <p:spPr/>
        <p:txBody>
          <a:bodyPr>
            <a:normAutofit/>
          </a:bodyPr>
          <a:lstStyle/>
          <a:p>
            <a:pPr algn="ctr"/>
            <a:r>
              <a:rPr lang="en-US" dirty="0" smtClean="0"/>
              <a:t>3 Properties</a:t>
            </a:r>
            <a:endParaRPr lang="en-US" dirty="0"/>
          </a:p>
        </p:txBody>
      </p:sp>
      <p:sp>
        <p:nvSpPr>
          <p:cNvPr id="7" name="Text Placeholder 6"/>
          <p:cNvSpPr>
            <a:spLocks noGrp="1"/>
          </p:cNvSpPr>
          <p:nvPr>
            <p:ph type="body" sz="half" idx="3"/>
          </p:nvPr>
        </p:nvSpPr>
        <p:spPr/>
        <p:txBody>
          <a:bodyPr>
            <a:normAutofit/>
          </a:bodyPr>
          <a:lstStyle/>
          <a:p>
            <a:pPr algn="ctr"/>
            <a:r>
              <a:rPr lang="en-US" dirty="0" smtClean="0"/>
              <a:t>Property 1</a:t>
            </a:r>
            <a:endParaRPr lang="en-US" dirty="0"/>
          </a:p>
        </p:txBody>
      </p:sp>
      <p:sp>
        <p:nvSpPr>
          <p:cNvPr id="6" name="Content Placeholder 5"/>
          <p:cNvSpPr>
            <a:spLocks noGrp="1"/>
          </p:cNvSpPr>
          <p:nvPr>
            <p:ph sz="quarter" idx="2"/>
          </p:nvPr>
        </p:nvSpPr>
        <p:spPr/>
        <p:txBody>
          <a:bodyPr/>
          <a:lstStyle/>
          <a:p>
            <a:pPr>
              <a:buNone/>
            </a:pPr>
            <a:endParaRPr lang="en-US" dirty="0" smtClean="0"/>
          </a:p>
          <a:p>
            <a:pPr>
              <a:buNone/>
            </a:pPr>
            <a:r>
              <a:rPr lang="en-US" dirty="0" smtClean="0"/>
              <a:t>1. </a:t>
            </a:r>
            <a:endParaRPr lang="en-US" dirty="0"/>
          </a:p>
        </p:txBody>
      </p:sp>
      <p:sp>
        <p:nvSpPr>
          <p:cNvPr id="8" name="Content Placeholder 7"/>
          <p:cNvSpPr>
            <a:spLocks noGrp="1"/>
          </p:cNvSpPr>
          <p:nvPr>
            <p:ph sz="quarter" idx="4"/>
          </p:nvPr>
        </p:nvSpPr>
        <p:spPr/>
        <p:txBody>
          <a:bodyPr>
            <a:normAutofit/>
          </a:bodyPr>
          <a:lstStyle/>
          <a:p>
            <a:pPr algn="ctr">
              <a:buNone/>
            </a:pPr>
            <a:r>
              <a:rPr lang="en-US" sz="3200" b="1" u="sng" dirty="0" smtClean="0"/>
              <a:t>1</a:t>
            </a:r>
            <a:endParaRPr lang="en-US" sz="3200" dirty="0" smtClean="0"/>
          </a:p>
          <a:p>
            <a:pPr algn="ctr">
              <a:buNone/>
            </a:pPr>
            <a:r>
              <a:rPr lang="en-US" sz="3200" b="1" u="sng" dirty="0" smtClean="0"/>
              <a:t>1</a:t>
            </a:r>
            <a:r>
              <a:rPr lang="en-US" sz="3200" b="1" dirty="0" smtClean="0"/>
              <a:t>   </a:t>
            </a:r>
            <a:r>
              <a:rPr lang="en-US" sz="3200" b="1" u="sng" dirty="0" smtClean="0"/>
              <a:t>1</a:t>
            </a:r>
            <a:endParaRPr lang="en-US" sz="3200" u="sng" dirty="0" smtClean="0"/>
          </a:p>
          <a:p>
            <a:pPr algn="ctr">
              <a:buNone/>
            </a:pPr>
            <a:r>
              <a:rPr lang="en-US" sz="3200" b="1" u="sng" dirty="0" smtClean="0"/>
              <a:t>1</a:t>
            </a:r>
            <a:r>
              <a:rPr lang="en-US" sz="3200" dirty="0" smtClean="0"/>
              <a:t>   2   </a:t>
            </a:r>
            <a:r>
              <a:rPr lang="en-US" sz="3200" b="1" u="sng" dirty="0" smtClean="0"/>
              <a:t>1</a:t>
            </a:r>
            <a:endParaRPr lang="en-US" sz="3200" dirty="0" smtClean="0"/>
          </a:p>
          <a:p>
            <a:pPr algn="ctr">
              <a:buNone/>
            </a:pPr>
            <a:r>
              <a:rPr lang="en-US" sz="3200" b="1" u="sng" dirty="0" smtClean="0"/>
              <a:t>1</a:t>
            </a:r>
            <a:r>
              <a:rPr lang="en-US" sz="3200" dirty="0" smtClean="0"/>
              <a:t>   3   3   </a:t>
            </a:r>
            <a:r>
              <a:rPr lang="en-US" sz="3200" b="1" u="sng" dirty="0" smtClean="0"/>
              <a:t>1</a:t>
            </a:r>
            <a:endParaRPr lang="en-US" sz="3200" dirty="0" smtClean="0"/>
          </a:p>
          <a:p>
            <a:pPr algn="ctr">
              <a:buNone/>
            </a:pPr>
            <a:r>
              <a:rPr lang="en-US" sz="3200" b="1" u="sng" dirty="0" smtClean="0"/>
              <a:t>1</a:t>
            </a:r>
            <a:r>
              <a:rPr lang="en-US" sz="3200" dirty="0" smtClean="0"/>
              <a:t>   4   6   4   </a:t>
            </a:r>
            <a:r>
              <a:rPr lang="en-US" sz="3200" b="1" u="sng" dirty="0" smtClean="0"/>
              <a:t>1</a:t>
            </a:r>
            <a:endParaRPr lang="en-US" sz="3200" dirty="0" smtClean="0"/>
          </a:p>
          <a:p>
            <a:pPr algn="ctr">
              <a:buNone/>
            </a:pPr>
            <a:r>
              <a:rPr lang="en-US" sz="3200" b="1" u="sng" dirty="0" smtClean="0"/>
              <a:t>1</a:t>
            </a:r>
            <a:r>
              <a:rPr lang="en-US" sz="3200" dirty="0" smtClean="0"/>
              <a:t>   5   10   10   5   </a:t>
            </a:r>
            <a:r>
              <a:rPr lang="en-US" sz="3200" b="1" u="sng" dirty="0" smtClean="0"/>
              <a:t>1</a:t>
            </a:r>
            <a:endParaRPr lang="en-US" sz="3200" dirty="0" smtClean="0"/>
          </a:p>
          <a:p>
            <a:pPr>
              <a:buNone/>
            </a:pPr>
            <a:endParaRPr lang="en-US" dirty="0"/>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2667000"/>
            <a:ext cx="2391507" cy="5454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1000"/>
                                        <p:tgtEl>
                                          <p:spTgt spid="8">
                                            <p:txEl>
                                              <p:pRg st="0" end="0"/>
                                            </p:txEl>
                                          </p:spTgt>
                                        </p:tgtEl>
                                      </p:cBhvr>
                                    </p:animEffect>
                                    <p:set>
                                      <p:cBhvr>
                                        <p:cTn id="38" dur="1" fill="hold">
                                          <p:stCondLst>
                                            <p:cond delay="999"/>
                                          </p:stCondLst>
                                        </p:cTn>
                                        <p:tgtEl>
                                          <p:spTgt spid="8">
                                            <p:txEl>
                                              <p:pRg st="0" end="0"/>
                                            </p:txEl>
                                          </p:spTgt>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1000"/>
                                        <p:tgtEl>
                                          <p:spTgt spid="8">
                                            <p:txEl>
                                              <p:pRg st="1" end="1"/>
                                            </p:txEl>
                                          </p:spTgt>
                                        </p:tgtEl>
                                      </p:cBhvr>
                                    </p:animEffect>
                                    <p:set>
                                      <p:cBhvr>
                                        <p:cTn id="41" dur="1" fill="hold">
                                          <p:stCondLst>
                                            <p:cond delay="999"/>
                                          </p:stCondLst>
                                        </p:cTn>
                                        <p:tgtEl>
                                          <p:spTgt spid="8">
                                            <p:txEl>
                                              <p:pRg st="1" end="1"/>
                                            </p:txEl>
                                          </p:spTgt>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1000"/>
                                        <p:tgtEl>
                                          <p:spTgt spid="8">
                                            <p:txEl>
                                              <p:pRg st="2" end="2"/>
                                            </p:txEl>
                                          </p:spTgt>
                                        </p:tgtEl>
                                      </p:cBhvr>
                                    </p:animEffect>
                                    <p:set>
                                      <p:cBhvr>
                                        <p:cTn id="44" dur="1" fill="hold">
                                          <p:stCondLst>
                                            <p:cond delay="999"/>
                                          </p:stCondLst>
                                        </p:cTn>
                                        <p:tgtEl>
                                          <p:spTgt spid="8">
                                            <p:txEl>
                                              <p:pRg st="2" end="2"/>
                                            </p:txEl>
                                          </p:spTgt>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1000"/>
                                        <p:tgtEl>
                                          <p:spTgt spid="8">
                                            <p:txEl>
                                              <p:pRg st="3" end="3"/>
                                            </p:txEl>
                                          </p:spTgt>
                                        </p:tgtEl>
                                      </p:cBhvr>
                                    </p:animEffect>
                                    <p:set>
                                      <p:cBhvr>
                                        <p:cTn id="47" dur="1" fill="hold">
                                          <p:stCondLst>
                                            <p:cond delay="999"/>
                                          </p:stCondLst>
                                        </p:cTn>
                                        <p:tgtEl>
                                          <p:spTgt spid="8">
                                            <p:txEl>
                                              <p:pRg st="3" end="3"/>
                                            </p:txEl>
                                          </p:spTgt>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1000"/>
                                        <p:tgtEl>
                                          <p:spTgt spid="8">
                                            <p:txEl>
                                              <p:pRg st="4" end="4"/>
                                            </p:txEl>
                                          </p:spTgt>
                                        </p:tgtEl>
                                      </p:cBhvr>
                                    </p:animEffect>
                                    <p:set>
                                      <p:cBhvr>
                                        <p:cTn id="50" dur="1" fill="hold">
                                          <p:stCondLst>
                                            <p:cond delay="999"/>
                                          </p:stCondLst>
                                        </p:cTn>
                                        <p:tgtEl>
                                          <p:spTgt spid="8">
                                            <p:txEl>
                                              <p:pRg st="4" end="4"/>
                                            </p:txEl>
                                          </p:spTgt>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1000"/>
                                        <p:tgtEl>
                                          <p:spTgt spid="8">
                                            <p:txEl>
                                              <p:pRg st="5" end="5"/>
                                            </p:txEl>
                                          </p:spTgt>
                                        </p:tgtEl>
                                      </p:cBhvr>
                                    </p:animEffect>
                                    <p:set>
                                      <p:cBhvr>
                                        <p:cTn id="53" dur="1" fill="hold">
                                          <p:stCondLst>
                                            <p:cond delay="999"/>
                                          </p:stCondLst>
                                        </p:cTn>
                                        <p:tgtEl>
                                          <p:spTgt spid="8">
                                            <p:txEl>
                                              <p:pRg st="5" end="5"/>
                                            </p:txEl>
                                          </p:spTgt>
                                        </p:tgtEl>
                                        <p:attrNameLst>
                                          <p:attrName>style.visibility</p:attrName>
                                        </p:attrNameLst>
                                      </p:cBhvr>
                                      <p:to>
                                        <p:strVal val="hidden"/>
                                      </p:to>
                                    </p:set>
                                  </p:childTnLst>
                                </p:cTn>
                              </p:par>
                              <p:par>
                                <p:cTn id="54" presetID="10" presetClass="exit" presetSubtype="0" fill="hold" grpId="0" nodeType="withEffect">
                                  <p:stCondLst>
                                    <p:cond delay="0"/>
                                  </p:stCondLst>
                                  <p:childTnLst>
                                    <p:animEffect transition="out" filter="fade">
                                      <p:cBhvr>
                                        <p:cTn id="55" dur="1000"/>
                                        <p:tgtEl>
                                          <p:spTgt spid="7">
                                            <p:txEl>
                                              <p:pRg st="0" end="0"/>
                                            </p:txEl>
                                          </p:spTgt>
                                        </p:tgtEl>
                                      </p:cBhvr>
                                    </p:animEffect>
                                    <p:set>
                                      <p:cBhvr>
                                        <p:cTn id="56" dur="1" fill="hold">
                                          <p:stCondLst>
                                            <p:cond delay="999"/>
                                          </p:stCondLst>
                                        </p:cTn>
                                        <p:tgtEl>
                                          <p:spTgt spid="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7"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Generated?</a:t>
            </a:r>
            <a:endParaRPr lang="en-US" dirty="0"/>
          </a:p>
        </p:txBody>
      </p:sp>
      <p:sp>
        <p:nvSpPr>
          <p:cNvPr id="3" name="Text Placeholder 2"/>
          <p:cNvSpPr>
            <a:spLocks noGrp="1"/>
          </p:cNvSpPr>
          <p:nvPr>
            <p:ph type="body" idx="1"/>
          </p:nvPr>
        </p:nvSpPr>
        <p:spPr/>
        <p:txBody>
          <a:bodyPr>
            <a:normAutofit/>
          </a:bodyPr>
          <a:lstStyle/>
          <a:p>
            <a:pPr algn="ctr"/>
            <a:r>
              <a:rPr lang="en-US" dirty="0" smtClean="0"/>
              <a:t>3 Properties</a:t>
            </a:r>
            <a:endParaRPr lang="en-US" dirty="0"/>
          </a:p>
        </p:txBody>
      </p:sp>
      <p:sp>
        <p:nvSpPr>
          <p:cNvPr id="4" name="Text Placeholder 3"/>
          <p:cNvSpPr>
            <a:spLocks noGrp="1"/>
          </p:cNvSpPr>
          <p:nvPr>
            <p:ph type="body" sz="half" idx="3"/>
          </p:nvPr>
        </p:nvSpPr>
        <p:spPr/>
        <p:txBody>
          <a:bodyPr>
            <a:normAutofit/>
          </a:bodyPr>
          <a:lstStyle/>
          <a:p>
            <a:pPr algn="ctr"/>
            <a:r>
              <a:rPr lang="en-US" dirty="0" smtClean="0"/>
              <a:t>Property 2</a:t>
            </a:r>
            <a:endParaRPr lang="en-US" dirty="0"/>
          </a:p>
        </p:txBody>
      </p:sp>
      <p:sp>
        <p:nvSpPr>
          <p:cNvPr id="5" name="Content Placeholder 4"/>
          <p:cNvSpPr>
            <a:spLocks noGrp="1"/>
          </p:cNvSpPr>
          <p:nvPr>
            <p:ph sz="quarter" idx="2"/>
          </p:nvPr>
        </p:nvSpPr>
        <p:spPr/>
        <p:txBody>
          <a:bodyPr/>
          <a:lstStyle/>
          <a:p>
            <a:pPr>
              <a:buNone/>
            </a:pPr>
            <a:endParaRPr lang="en-US" dirty="0" smtClean="0"/>
          </a:p>
          <a:p>
            <a:pPr>
              <a:buNone/>
            </a:pPr>
            <a:r>
              <a:rPr lang="en-US" dirty="0" smtClean="0"/>
              <a:t>1.</a:t>
            </a:r>
          </a:p>
          <a:p>
            <a:pPr>
              <a:buNone/>
            </a:pPr>
            <a:endParaRPr lang="en-US" dirty="0" smtClean="0"/>
          </a:p>
          <a:p>
            <a:pPr>
              <a:buNone/>
            </a:pPr>
            <a:r>
              <a:rPr lang="en-US" dirty="0" smtClean="0"/>
              <a:t>2.</a:t>
            </a:r>
          </a:p>
          <a:p>
            <a:pPr>
              <a:buNone/>
            </a:pPr>
            <a:endParaRPr dirty="0"/>
          </a:p>
          <a:p>
            <a:pPr>
              <a:buNone/>
            </a:pPr>
            <a:endParaRPr lang="en-US" dirty="0"/>
          </a:p>
        </p:txBody>
      </p:sp>
      <p:sp>
        <p:nvSpPr>
          <p:cNvPr id="6" name="Content Placeholder 5"/>
          <p:cNvSpPr>
            <a:spLocks noGrp="1"/>
          </p:cNvSpPr>
          <p:nvPr>
            <p:ph sz="quarter" idx="4"/>
          </p:nvPr>
        </p:nvSpPr>
        <p:spPr/>
        <p:txBody>
          <a:bodyPr>
            <a:normAutofit/>
          </a:bodyPr>
          <a:lstStyle/>
          <a:p>
            <a:pPr algn="ctr">
              <a:buNone/>
            </a:pPr>
            <a:r>
              <a:rPr lang="en-US" sz="3200" dirty="0" smtClean="0"/>
              <a:t>1</a:t>
            </a:r>
          </a:p>
          <a:p>
            <a:pPr algn="ctr">
              <a:buNone/>
            </a:pPr>
            <a:r>
              <a:rPr lang="en-US" sz="3200" dirty="0" smtClean="0"/>
              <a:t>1   1</a:t>
            </a:r>
          </a:p>
          <a:p>
            <a:pPr algn="ctr">
              <a:buNone/>
            </a:pPr>
            <a:r>
              <a:rPr lang="en-US" sz="3200" dirty="0" smtClean="0"/>
              <a:t>1   2   1</a:t>
            </a:r>
          </a:p>
          <a:p>
            <a:pPr algn="ctr">
              <a:buNone/>
            </a:pPr>
            <a:r>
              <a:rPr lang="en-US" sz="3200" dirty="0" smtClean="0"/>
              <a:t>1   3   3   1</a:t>
            </a:r>
          </a:p>
          <a:p>
            <a:pPr algn="ctr">
              <a:buNone/>
            </a:pPr>
            <a:r>
              <a:rPr lang="en-US" sz="3200" dirty="0" smtClean="0"/>
              <a:t>1   </a:t>
            </a:r>
            <a:r>
              <a:rPr lang="en-US" sz="3200" b="1" u="sng" dirty="0" smtClean="0"/>
              <a:t>4</a:t>
            </a:r>
            <a:r>
              <a:rPr lang="en-US" sz="3200" dirty="0" smtClean="0"/>
              <a:t>   6   </a:t>
            </a:r>
            <a:r>
              <a:rPr lang="en-US" sz="3200" b="1" u="sng" dirty="0" smtClean="0"/>
              <a:t>4</a:t>
            </a:r>
            <a:r>
              <a:rPr lang="en-US" sz="3200" dirty="0" smtClean="0"/>
              <a:t>   1</a:t>
            </a:r>
          </a:p>
          <a:p>
            <a:pPr algn="ctr">
              <a:buNone/>
            </a:pPr>
            <a:r>
              <a:rPr lang="en-US" sz="3200" dirty="0" smtClean="0"/>
              <a:t>1   5   10   10   5   1</a:t>
            </a:r>
          </a:p>
          <a:p>
            <a:pPr>
              <a:buNone/>
            </a:pPr>
            <a:endParaRPr lang="en-US"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2667000"/>
            <a:ext cx="2391507" cy="545432"/>
          </a:xfrm>
          <a:prstGeom prst="rect">
            <a:avLst/>
          </a:prstGeom>
          <a:noFill/>
        </p:spPr>
      </p:pic>
      <p:sp>
        <p:nvSpPr>
          <p:cNvPr id="2051"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7" name="Rectangle 9"/>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8"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3505200"/>
            <a:ext cx="2238375" cy="619125"/>
          </a:xfrm>
          <a:prstGeom prst="rect">
            <a:avLst/>
          </a:prstGeom>
          <a:noFill/>
        </p:spPr>
      </p:pic>
      <p:sp>
        <p:nvSpPr>
          <p:cNvPr id="2060"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1000"/>
                                        <p:tgtEl>
                                          <p:spTgt spid="6">
                                            <p:txEl>
                                              <p:pRg st="0" end="0"/>
                                            </p:txEl>
                                          </p:spTgt>
                                        </p:tgtEl>
                                      </p:cBhvr>
                                    </p:animEffect>
                                    <p:set>
                                      <p:cBhvr>
                                        <p:cTn id="27" dur="1" fill="hold">
                                          <p:stCondLst>
                                            <p:cond delay="999"/>
                                          </p:stCondLst>
                                        </p:cTn>
                                        <p:tgtEl>
                                          <p:spTgt spid="6">
                                            <p:txEl>
                                              <p:pRg st="0" end="0"/>
                                            </p:txEl>
                                          </p:spTgt>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1000"/>
                                        <p:tgtEl>
                                          <p:spTgt spid="6">
                                            <p:txEl>
                                              <p:pRg st="1" end="1"/>
                                            </p:txEl>
                                          </p:spTgt>
                                        </p:tgtEl>
                                      </p:cBhvr>
                                    </p:animEffect>
                                    <p:set>
                                      <p:cBhvr>
                                        <p:cTn id="30" dur="1" fill="hold">
                                          <p:stCondLst>
                                            <p:cond delay="999"/>
                                          </p:stCondLst>
                                        </p:cTn>
                                        <p:tgtEl>
                                          <p:spTgt spid="6">
                                            <p:txEl>
                                              <p:pRg st="1" end="1"/>
                                            </p:txEl>
                                          </p:spTgt>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1000"/>
                                        <p:tgtEl>
                                          <p:spTgt spid="6">
                                            <p:txEl>
                                              <p:pRg st="2" end="2"/>
                                            </p:txEl>
                                          </p:spTgt>
                                        </p:tgtEl>
                                      </p:cBhvr>
                                    </p:animEffect>
                                    <p:set>
                                      <p:cBhvr>
                                        <p:cTn id="33" dur="1" fill="hold">
                                          <p:stCondLst>
                                            <p:cond delay="999"/>
                                          </p:stCondLst>
                                        </p:cTn>
                                        <p:tgtEl>
                                          <p:spTgt spid="6">
                                            <p:txEl>
                                              <p:pRg st="2" end="2"/>
                                            </p:txEl>
                                          </p:spTgt>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1000"/>
                                        <p:tgtEl>
                                          <p:spTgt spid="6">
                                            <p:txEl>
                                              <p:pRg st="3" end="3"/>
                                            </p:txEl>
                                          </p:spTgt>
                                        </p:tgtEl>
                                      </p:cBhvr>
                                    </p:animEffect>
                                    <p:set>
                                      <p:cBhvr>
                                        <p:cTn id="36" dur="1" fill="hold">
                                          <p:stCondLst>
                                            <p:cond delay="999"/>
                                          </p:stCondLst>
                                        </p:cTn>
                                        <p:tgtEl>
                                          <p:spTgt spid="6">
                                            <p:txEl>
                                              <p:pRg st="3" end="3"/>
                                            </p:txEl>
                                          </p:spTgt>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1000"/>
                                        <p:tgtEl>
                                          <p:spTgt spid="6">
                                            <p:txEl>
                                              <p:pRg st="4" end="4"/>
                                            </p:txEl>
                                          </p:spTgt>
                                        </p:tgtEl>
                                      </p:cBhvr>
                                    </p:animEffect>
                                    <p:set>
                                      <p:cBhvr>
                                        <p:cTn id="39" dur="1" fill="hold">
                                          <p:stCondLst>
                                            <p:cond delay="999"/>
                                          </p:stCondLst>
                                        </p:cTn>
                                        <p:tgtEl>
                                          <p:spTgt spid="6">
                                            <p:txEl>
                                              <p:pRg st="4" end="4"/>
                                            </p:txEl>
                                          </p:spTgt>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1000"/>
                                        <p:tgtEl>
                                          <p:spTgt spid="6">
                                            <p:txEl>
                                              <p:pRg st="5" end="5"/>
                                            </p:txEl>
                                          </p:spTgt>
                                        </p:tgtEl>
                                      </p:cBhvr>
                                    </p:animEffect>
                                    <p:set>
                                      <p:cBhvr>
                                        <p:cTn id="42" dur="1" fill="hold">
                                          <p:stCondLst>
                                            <p:cond delay="999"/>
                                          </p:stCondLst>
                                        </p:cTn>
                                        <p:tgtEl>
                                          <p:spTgt spid="6">
                                            <p:txEl>
                                              <p:pRg st="5" end="5"/>
                                            </p:txEl>
                                          </p:spTgt>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1000"/>
                                        <p:tgtEl>
                                          <p:spTgt spid="4">
                                            <p:txEl>
                                              <p:pRg st="0" end="0"/>
                                            </p:txEl>
                                          </p:spTgt>
                                        </p:tgtEl>
                                      </p:cBhvr>
                                    </p:animEffect>
                                    <p:set>
                                      <p:cBhvr>
                                        <p:cTn id="45" dur="1" fill="hold">
                                          <p:stCondLst>
                                            <p:cond delay="999"/>
                                          </p:stCondLst>
                                        </p:cTn>
                                        <p:tgtEl>
                                          <p:spTgt spid="4">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6" grpId="0" uiExpand="1" build="p"/>
      <p:bldP spid="6" grpId="1"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it Generated?</a:t>
            </a:r>
            <a:endParaRPr lang="en-US" dirty="0"/>
          </a:p>
        </p:txBody>
      </p:sp>
      <p:sp>
        <p:nvSpPr>
          <p:cNvPr id="3" name="Text Placeholder 2"/>
          <p:cNvSpPr>
            <a:spLocks noGrp="1"/>
          </p:cNvSpPr>
          <p:nvPr>
            <p:ph type="body" idx="1"/>
          </p:nvPr>
        </p:nvSpPr>
        <p:spPr/>
        <p:txBody>
          <a:bodyPr>
            <a:normAutofit/>
          </a:bodyPr>
          <a:lstStyle/>
          <a:p>
            <a:pPr algn="ctr"/>
            <a:r>
              <a:rPr lang="en-US" dirty="0" smtClean="0"/>
              <a:t>3 Properties</a:t>
            </a:r>
            <a:endParaRPr lang="en-US" dirty="0"/>
          </a:p>
        </p:txBody>
      </p:sp>
      <p:sp>
        <p:nvSpPr>
          <p:cNvPr id="4" name="Text Placeholder 3"/>
          <p:cNvSpPr>
            <a:spLocks noGrp="1"/>
          </p:cNvSpPr>
          <p:nvPr>
            <p:ph type="body" sz="half" idx="3"/>
          </p:nvPr>
        </p:nvSpPr>
        <p:spPr/>
        <p:txBody>
          <a:bodyPr>
            <a:normAutofit/>
          </a:bodyPr>
          <a:lstStyle/>
          <a:p>
            <a:pPr algn="ctr"/>
            <a:r>
              <a:rPr lang="en-US" dirty="0" smtClean="0"/>
              <a:t>Property 3</a:t>
            </a:r>
            <a:endParaRPr lang="en-US" dirty="0"/>
          </a:p>
        </p:txBody>
      </p:sp>
      <p:sp>
        <p:nvSpPr>
          <p:cNvPr id="5" name="Content Placeholder 4"/>
          <p:cNvSpPr>
            <a:spLocks noGrp="1"/>
          </p:cNvSpPr>
          <p:nvPr>
            <p:ph sz="quarter" idx="2"/>
          </p:nvPr>
        </p:nvSpPr>
        <p:spPr/>
        <p:txBody>
          <a:bodyPr>
            <a:normAutofit/>
          </a:bodyPr>
          <a:lstStyle/>
          <a:p>
            <a:pPr>
              <a:buNone/>
            </a:pPr>
            <a:endParaRPr lang="en-US" dirty="0" smtClean="0"/>
          </a:p>
          <a:p>
            <a:pPr>
              <a:buNone/>
            </a:pPr>
            <a:r>
              <a:rPr lang="en-US" dirty="0" smtClean="0"/>
              <a:t>1.</a:t>
            </a:r>
          </a:p>
          <a:p>
            <a:pPr>
              <a:buNone/>
            </a:pPr>
            <a:endParaRPr lang="en-US" dirty="0" smtClean="0"/>
          </a:p>
          <a:p>
            <a:pPr>
              <a:buNone/>
            </a:pPr>
            <a:r>
              <a:rPr lang="en-US" dirty="0" smtClean="0"/>
              <a:t>2.</a:t>
            </a:r>
          </a:p>
          <a:p>
            <a:pPr>
              <a:buNone/>
            </a:pPr>
            <a:endParaRPr lang="en-US" dirty="0" smtClean="0"/>
          </a:p>
          <a:p>
            <a:pPr>
              <a:buNone/>
            </a:pPr>
            <a:r>
              <a:rPr lang="en-US" dirty="0" smtClean="0"/>
              <a:t>3.  </a:t>
            </a:r>
            <a:endParaRPr lang="en-US" dirty="0"/>
          </a:p>
        </p:txBody>
      </p:sp>
      <p:sp>
        <p:nvSpPr>
          <p:cNvPr id="6" name="Content Placeholder 5"/>
          <p:cNvSpPr>
            <a:spLocks noGrp="1"/>
          </p:cNvSpPr>
          <p:nvPr>
            <p:ph sz="quarter" idx="4"/>
          </p:nvPr>
        </p:nvSpPr>
        <p:spPr/>
        <p:txBody>
          <a:bodyPr>
            <a:normAutofit/>
          </a:bodyPr>
          <a:lstStyle/>
          <a:p>
            <a:pPr algn="ctr">
              <a:buNone/>
            </a:pPr>
            <a:r>
              <a:rPr lang="en-US" sz="3200" dirty="0" smtClean="0"/>
              <a:t>1</a:t>
            </a:r>
          </a:p>
          <a:p>
            <a:pPr algn="ctr">
              <a:buNone/>
            </a:pPr>
            <a:r>
              <a:rPr lang="en-US" sz="3200" dirty="0" smtClean="0"/>
              <a:t>1   1</a:t>
            </a:r>
          </a:p>
          <a:p>
            <a:pPr algn="ctr">
              <a:buNone/>
            </a:pPr>
            <a:r>
              <a:rPr lang="en-US" sz="3200" dirty="0" smtClean="0"/>
              <a:t>1   2   1</a:t>
            </a:r>
          </a:p>
          <a:p>
            <a:pPr algn="ctr">
              <a:buNone/>
            </a:pPr>
            <a:r>
              <a:rPr lang="en-US" sz="3200" dirty="0" smtClean="0"/>
              <a:t>1   3   3   1</a:t>
            </a:r>
          </a:p>
          <a:p>
            <a:pPr algn="ctr">
              <a:buNone/>
            </a:pPr>
            <a:r>
              <a:rPr lang="en-US" sz="3200" dirty="0" smtClean="0"/>
              <a:t>1   </a:t>
            </a:r>
            <a:r>
              <a:rPr lang="en-US" sz="3200" b="1" u="sng" dirty="0" smtClean="0"/>
              <a:t>4</a:t>
            </a:r>
            <a:r>
              <a:rPr lang="en-US" sz="3200" b="1" dirty="0" smtClean="0"/>
              <a:t>   </a:t>
            </a:r>
            <a:r>
              <a:rPr lang="en-US" sz="3200" b="1" u="sng" dirty="0" smtClean="0"/>
              <a:t>6</a:t>
            </a:r>
            <a:r>
              <a:rPr lang="en-US" sz="3200" dirty="0" smtClean="0"/>
              <a:t>   4   1</a:t>
            </a:r>
          </a:p>
          <a:p>
            <a:pPr algn="ctr">
              <a:buNone/>
            </a:pPr>
            <a:r>
              <a:rPr lang="en-US" sz="3200" dirty="0" smtClean="0"/>
              <a:t>1   5   </a:t>
            </a:r>
            <a:r>
              <a:rPr lang="en-US" sz="3200" b="1" u="sng" dirty="0" smtClean="0"/>
              <a:t>10</a:t>
            </a:r>
            <a:r>
              <a:rPr lang="en-US" sz="3200" dirty="0" smtClean="0"/>
              <a:t>   10   5   1</a:t>
            </a:r>
          </a:p>
          <a:p>
            <a:pPr>
              <a:buNone/>
            </a:pPr>
            <a:endParaRPr lang="en-US" dirty="0"/>
          </a:p>
        </p:txBody>
      </p:sp>
      <p:pic>
        <p:nvPicPr>
          <p:cNvPr id="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14400" y="2667000"/>
            <a:ext cx="2391507" cy="545432"/>
          </a:xfrm>
          <a:prstGeom prst="rect">
            <a:avLst/>
          </a:prstGeom>
          <a:noFill/>
        </p:spPr>
      </p:pic>
      <p:pic>
        <p:nvPicPr>
          <p:cNvPr id="8"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14400" y="3505200"/>
            <a:ext cx="2238375" cy="619125"/>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14400" y="4343400"/>
            <a:ext cx="3581399" cy="619125"/>
          </a:xfrm>
          <a:prstGeom prst="rect">
            <a:avLst/>
          </a:prstGeom>
          <a:noFill/>
        </p:spPr>
      </p:pic>
      <p:sp>
        <p:nvSpPr>
          <p:cNvPr id="1027"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3" name="Straight Connector 12"/>
          <p:cNvCxnSpPr/>
          <p:nvPr/>
        </p:nvCxnSpPr>
        <p:spPr>
          <a:xfrm rot="5400000" flipH="1" flipV="1">
            <a:off x="6553200" y="5257800"/>
            <a:ext cx="76200" cy="76200"/>
          </a:xfrm>
          <a:prstGeom prst="line">
            <a:avLst/>
          </a:prstGeom>
          <a:ln w="381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248400" y="5257800"/>
            <a:ext cx="76200" cy="76200"/>
          </a:xfrm>
          <a:prstGeom prst="line">
            <a:avLst/>
          </a:prstGeom>
          <a:ln w="381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365" y="65103"/>
            <a:ext cx="7315200" cy="1154097"/>
          </a:xfrm>
        </p:spPr>
        <p:txBody>
          <a:bodyPr>
            <a:normAutofit fontScale="90000"/>
          </a:bodyPr>
          <a:lstStyle/>
          <a:p>
            <a:r>
              <a:rPr lang="en-US" dirty="0" smtClean="0"/>
              <a:t>Why does Property 1 work?</a:t>
            </a:r>
            <a:endParaRPr lang="en-US" dirty="0"/>
          </a:p>
        </p:txBody>
      </p:sp>
      <p:sp>
        <p:nvSpPr>
          <p:cNvPr id="5" name="Content Placeholder 4"/>
          <p:cNvSpPr>
            <a:spLocks noGrp="1"/>
          </p:cNvSpPr>
          <p:nvPr>
            <p:ph sz="quarter" idx="2"/>
          </p:nvPr>
        </p:nvSpPr>
        <p:spPr>
          <a:xfrm>
            <a:off x="-304800" y="1905000"/>
            <a:ext cx="9448800" cy="4953000"/>
          </a:xfrm>
        </p:spPr>
        <p:txBody>
          <a:bodyPr>
            <a:normAutofit/>
          </a:bodyPr>
          <a:lstStyle/>
          <a:p>
            <a:pPr>
              <a:buNone/>
            </a:pPr>
            <a:r>
              <a:rPr lang="en-US" dirty="0" smtClean="0"/>
              <a:t>      How many ways are there to pick all 5 colors out of the 5 given colors?</a:t>
            </a:r>
          </a:p>
          <a:p>
            <a:pPr>
              <a:buNone/>
            </a:pPr>
            <a:endParaRPr lang="en-US" dirty="0" smtClean="0"/>
          </a:p>
          <a:p>
            <a:pPr>
              <a:buNone/>
            </a:pPr>
            <a:r>
              <a:rPr lang="en-US" dirty="0" smtClean="0"/>
              <a:t>      Only one way:</a:t>
            </a:r>
          </a:p>
          <a:p>
            <a:pPr>
              <a:buNone/>
            </a:pPr>
            <a:endParaRPr lang="en-US" dirty="0" smtClean="0"/>
          </a:p>
          <a:p>
            <a:pPr>
              <a:buNone/>
            </a:pPr>
            <a:r>
              <a:rPr lang="en-US" dirty="0" smtClean="0"/>
              <a:t>      How many ways are there to pick 0 colors out of the same 5 given colors?</a:t>
            </a:r>
          </a:p>
          <a:p>
            <a:pPr>
              <a:buNone/>
            </a:pPr>
            <a:endParaRPr lang="en-US" dirty="0" smtClean="0"/>
          </a:p>
          <a:p>
            <a:pPr>
              <a:buNone/>
            </a:pPr>
            <a:r>
              <a:rPr lang="en-US" dirty="0" smtClean="0"/>
              <a:t>      Only one way:</a:t>
            </a:r>
          </a:p>
        </p:txBody>
      </p:sp>
      <p:pic>
        <p:nvPicPr>
          <p:cNvPr id="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2800" y="1219200"/>
            <a:ext cx="2391507" cy="545432"/>
          </a:xfrm>
          <a:prstGeom prst="rect">
            <a:avLst/>
          </a:prstGeom>
          <a:noFill/>
        </p:spPr>
      </p:pic>
      <p:grpSp>
        <p:nvGrpSpPr>
          <p:cNvPr id="47" name="Group 46"/>
          <p:cNvGrpSpPr/>
          <p:nvPr/>
        </p:nvGrpSpPr>
        <p:grpSpPr>
          <a:xfrm>
            <a:off x="3124200" y="3581400"/>
            <a:ext cx="2847529" cy="411480"/>
            <a:chOff x="1219200" y="3276600"/>
            <a:chExt cx="2847529" cy="411480"/>
          </a:xfrm>
        </p:grpSpPr>
        <p:sp>
          <p:nvSpPr>
            <p:cNvPr id="40" name="Oval 39"/>
            <p:cNvSpPr/>
            <p:nvPr/>
          </p:nvSpPr>
          <p:spPr>
            <a:xfrm>
              <a:off x="2438400" y="3276600"/>
              <a:ext cx="409130" cy="411480"/>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41" name="Oval 40"/>
            <p:cNvSpPr/>
            <p:nvPr/>
          </p:nvSpPr>
          <p:spPr>
            <a:xfrm>
              <a:off x="3048000" y="3276600"/>
              <a:ext cx="409130" cy="411480"/>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42" name="Oval 41"/>
            <p:cNvSpPr/>
            <p:nvPr/>
          </p:nvSpPr>
          <p:spPr>
            <a:xfrm>
              <a:off x="3657600" y="3276600"/>
              <a:ext cx="409129" cy="411480"/>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nvGrpSpPr>
            <p:cNvPr id="43" name="Group 42"/>
            <p:cNvGrpSpPr/>
            <p:nvPr/>
          </p:nvGrpSpPr>
          <p:grpSpPr>
            <a:xfrm>
              <a:off x="1828800" y="3276600"/>
              <a:ext cx="409135" cy="411480"/>
              <a:chOff x="2362194" y="2209800"/>
              <a:chExt cx="530358" cy="530352"/>
            </a:xfrm>
          </p:grpSpPr>
          <p:sp>
            <p:nvSpPr>
              <p:cNvPr id="44" name="Oval 43"/>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45" name="TextBox 44"/>
              <p:cNvSpPr txBox="1"/>
              <p:nvPr/>
            </p:nvSpPr>
            <p:spPr>
              <a:xfrm>
                <a:off x="2362194" y="2209800"/>
                <a:ext cx="457198" cy="476028"/>
              </a:xfrm>
              <a:prstGeom prst="rect">
                <a:avLst/>
              </a:prstGeom>
              <a:noFill/>
            </p:spPr>
            <p:txBody>
              <a:bodyPr wrap="square" rtlCol="0">
                <a:spAutoFit/>
              </a:bodyPr>
              <a:lstStyle/>
              <a:p>
                <a:endParaRPr lang="en-US" dirty="0">
                  <a:latin typeface="+mj-lt"/>
                </a:endParaRPr>
              </a:p>
            </p:txBody>
          </p:sp>
        </p:grpSp>
        <p:sp>
          <p:nvSpPr>
            <p:cNvPr id="46" name="Oval 45"/>
            <p:cNvSpPr/>
            <p:nvPr/>
          </p:nvSpPr>
          <p:spPr>
            <a:xfrm>
              <a:off x="1219200" y="3276600"/>
              <a:ext cx="409130" cy="41148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grpSp>
      <p:grpSp>
        <p:nvGrpSpPr>
          <p:cNvPr id="58" name="Group 57"/>
          <p:cNvGrpSpPr/>
          <p:nvPr/>
        </p:nvGrpSpPr>
        <p:grpSpPr>
          <a:xfrm>
            <a:off x="3124200" y="2667000"/>
            <a:ext cx="2847529" cy="411480"/>
            <a:chOff x="1066800" y="3124200"/>
            <a:chExt cx="2847529" cy="411480"/>
          </a:xfrm>
        </p:grpSpPr>
        <p:sp>
          <p:nvSpPr>
            <p:cNvPr id="85" name="Oval 84"/>
            <p:cNvSpPr/>
            <p:nvPr/>
          </p:nvSpPr>
          <p:spPr>
            <a:xfrm>
              <a:off x="2286000" y="3124200"/>
              <a:ext cx="409130" cy="411480"/>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6" name="Oval 85"/>
            <p:cNvSpPr/>
            <p:nvPr/>
          </p:nvSpPr>
          <p:spPr>
            <a:xfrm>
              <a:off x="2895600" y="3124200"/>
              <a:ext cx="409130" cy="411480"/>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87" name="Oval 86"/>
            <p:cNvSpPr/>
            <p:nvPr/>
          </p:nvSpPr>
          <p:spPr>
            <a:xfrm>
              <a:off x="3505200" y="3124200"/>
              <a:ext cx="409129" cy="411480"/>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grpSp>
          <p:nvGrpSpPr>
            <p:cNvPr id="88" name="Group 42"/>
            <p:cNvGrpSpPr/>
            <p:nvPr/>
          </p:nvGrpSpPr>
          <p:grpSpPr>
            <a:xfrm>
              <a:off x="1676400" y="3124200"/>
              <a:ext cx="409135" cy="411480"/>
              <a:chOff x="2362194" y="2209800"/>
              <a:chExt cx="530358" cy="530352"/>
            </a:xfrm>
          </p:grpSpPr>
          <p:sp>
            <p:nvSpPr>
              <p:cNvPr id="90" name="Oval 89"/>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sp>
            <p:nvSpPr>
              <p:cNvPr id="91" name="TextBox 90"/>
              <p:cNvSpPr txBox="1"/>
              <p:nvPr/>
            </p:nvSpPr>
            <p:spPr>
              <a:xfrm>
                <a:off x="2362194" y="2209800"/>
                <a:ext cx="457198" cy="476028"/>
              </a:xfrm>
              <a:prstGeom prst="rect">
                <a:avLst/>
              </a:prstGeom>
              <a:noFill/>
            </p:spPr>
            <p:txBody>
              <a:bodyPr wrap="square" rtlCol="0">
                <a:spAutoFit/>
              </a:bodyPr>
              <a:lstStyle/>
              <a:p>
                <a:endParaRPr lang="en-US" dirty="0">
                  <a:latin typeface="+mj-lt"/>
                </a:endParaRPr>
              </a:p>
            </p:txBody>
          </p:sp>
        </p:grpSp>
        <p:sp>
          <p:nvSpPr>
            <p:cNvPr id="89" name="Oval 88"/>
            <p:cNvSpPr/>
            <p:nvPr/>
          </p:nvSpPr>
          <p:spPr>
            <a:xfrm>
              <a:off x="1066800" y="3124200"/>
              <a:ext cx="409130" cy="411480"/>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rgbClr val="FFFF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5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4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Why does Property 2 work?</a:t>
            </a:r>
            <a:endParaRPr lang="en-US" dirty="0"/>
          </a:p>
        </p:txBody>
      </p:sp>
      <p:sp>
        <p:nvSpPr>
          <p:cNvPr id="112" name="Content Placeholder 5"/>
          <p:cNvSpPr>
            <a:spLocks noGrp="1"/>
          </p:cNvSpPr>
          <p:nvPr>
            <p:ph sz="quarter" idx="2"/>
          </p:nvPr>
        </p:nvSpPr>
        <p:spPr>
          <a:xfrm>
            <a:off x="0" y="5867400"/>
            <a:ext cx="9144000" cy="838200"/>
          </a:xfrm>
        </p:spPr>
        <p:txBody>
          <a:bodyPr>
            <a:normAutofit/>
          </a:bodyPr>
          <a:lstStyle/>
          <a:p>
            <a:pPr>
              <a:buNone/>
            </a:pPr>
            <a:r>
              <a:rPr lang="en-US" dirty="0" smtClean="0"/>
              <a:t>      If we have 5 colors, the number of ways to pick 2 of them corresponds to the number of ways to pick the other 3. </a:t>
            </a:r>
            <a:endParaRPr lang="en-US" dirty="0"/>
          </a:p>
        </p:txBody>
      </p:sp>
      <p:pic>
        <p:nvPicPr>
          <p:cNvPr id="7"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52812" y="1103601"/>
            <a:ext cx="2238375" cy="619125"/>
          </a:xfrm>
          <a:prstGeom prst="rect">
            <a:avLst/>
          </a:prstGeom>
          <a:noFill/>
        </p:spPr>
      </p:pic>
      <p:cxnSp>
        <p:nvCxnSpPr>
          <p:cNvPr id="21" name="Straight Arrow Connector 20"/>
          <p:cNvCxnSpPr/>
          <p:nvPr/>
        </p:nvCxnSpPr>
        <p:spPr>
          <a:xfrm>
            <a:off x="3756546" y="1899458"/>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95" name="Group 94"/>
          <p:cNvGrpSpPr/>
          <p:nvPr/>
        </p:nvGrpSpPr>
        <p:grpSpPr>
          <a:xfrm>
            <a:off x="2438400" y="1752600"/>
            <a:ext cx="4648195" cy="369332"/>
            <a:chOff x="2438400" y="1752600"/>
            <a:chExt cx="4648195" cy="369332"/>
          </a:xfrm>
        </p:grpSpPr>
        <p:sp>
          <p:nvSpPr>
            <p:cNvPr id="10" name="Oval 9"/>
            <p:cNvSpPr/>
            <p:nvPr/>
          </p:nvSpPr>
          <p:spPr>
            <a:xfrm>
              <a:off x="2986452" y="175260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44" name="Oval 43"/>
            <p:cNvSpPr/>
            <p:nvPr/>
          </p:nvSpPr>
          <p:spPr>
            <a:xfrm>
              <a:off x="2438400" y="175260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9" name="Oval 8"/>
            <p:cNvSpPr/>
            <p:nvPr/>
          </p:nvSpPr>
          <p:spPr>
            <a:xfrm>
              <a:off x="6118175" y="175260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48"/>
            <p:cNvGrpSpPr/>
            <p:nvPr/>
          </p:nvGrpSpPr>
          <p:grpSpPr>
            <a:xfrm>
              <a:off x="5570124" y="1752600"/>
              <a:ext cx="420373" cy="369332"/>
              <a:chOff x="2362194" y="2209800"/>
              <a:chExt cx="530358" cy="538900"/>
            </a:xfrm>
          </p:grpSpPr>
          <p:sp>
            <p:nvSpPr>
              <p:cNvPr id="14" name="Oval 13"/>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5" name="TextBox 14"/>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12" name="Oval 11"/>
            <p:cNvSpPr/>
            <p:nvPr/>
          </p:nvSpPr>
          <p:spPr>
            <a:xfrm>
              <a:off x="6666227" y="175260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2438400" y="2156460"/>
            <a:ext cx="4648194" cy="369332"/>
            <a:chOff x="2438400" y="2156460"/>
            <a:chExt cx="4648194" cy="369332"/>
          </a:xfrm>
        </p:grpSpPr>
        <p:grpSp>
          <p:nvGrpSpPr>
            <p:cNvPr id="18" name="Group 20"/>
            <p:cNvGrpSpPr/>
            <p:nvPr/>
          </p:nvGrpSpPr>
          <p:grpSpPr>
            <a:xfrm>
              <a:off x="2986452" y="2156460"/>
              <a:ext cx="420373" cy="369332"/>
              <a:chOff x="2362194" y="2209800"/>
              <a:chExt cx="530358" cy="538900"/>
            </a:xfrm>
          </p:grpSpPr>
          <p:sp>
            <p:nvSpPr>
              <p:cNvPr id="22" name="Oval 21"/>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23" name="TextBox 22"/>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43" name="Oval 42"/>
            <p:cNvSpPr/>
            <p:nvPr/>
          </p:nvSpPr>
          <p:spPr>
            <a:xfrm>
              <a:off x="2438400" y="215646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7" name="Oval 16"/>
            <p:cNvSpPr/>
            <p:nvPr/>
          </p:nvSpPr>
          <p:spPr>
            <a:xfrm>
              <a:off x="5570124" y="215646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118175" y="215646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20" name="Oval 19"/>
            <p:cNvSpPr/>
            <p:nvPr/>
          </p:nvSpPr>
          <p:spPr>
            <a:xfrm>
              <a:off x="6666227" y="215646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2438400" y="2560320"/>
            <a:ext cx="4648200" cy="369332"/>
            <a:chOff x="2438400" y="2560320"/>
            <a:chExt cx="4648200" cy="369332"/>
          </a:xfrm>
        </p:grpSpPr>
        <p:sp>
          <p:nvSpPr>
            <p:cNvPr id="25" name="Oval 24"/>
            <p:cNvSpPr/>
            <p:nvPr/>
          </p:nvSpPr>
          <p:spPr>
            <a:xfrm>
              <a:off x="2986452" y="256032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438400" y="256032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26" name="Oval 25"/>
            <p:cNvSpPr/>
            <p:nvPr/>
          </p:nvSpPr>
          <p:spPr>
            <a:xfrm>
              <a:off x="5570124" y="256032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118175" y="256032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grpSp>
          <p:nvGrpSpPr>
            <p:cNvPr id="28" name="Group 64"/>
            <p:cNvGrpSpPr/>
            <p:nvPr/>
          </p:nvGrpSpPr>
          <p:grpSpPr>
            <a:xfrm>
              <a:off x="6666227" y="2560320"/>
              <a:ext cx="420373" cy="369332"/>
              <a:chOff x="2362194" y="2209800"/>
              <a:chExt cx="530358" cy="538900"/>
            </a:xfrm>
          </p:grpSpPr>
          <p:sp>
            <p:nvSpPr>
              <p:cNvPr id="30" name="Oval 29"/>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31" name="TextBox 30"/>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grpSp>
      <p:grpSp>
        <p:nvGrpSpPr>
          <p:cNvPr id="109" name="Group 108"/>
          <p:cNvGrpSpPr/>
          <p:nvPr/>
        </p:nvGrpSpPr>
        <p:grpSpPr>
          <a:xfrm>
            <a:off x="2438400" y="2964180"/>
            <a:ext cx="4648194" cy="369332"/>
            <a:chOff x="2438400" y="2964180"/>
            <a:chExt cx="4648194" cy="369332"/>
          </a:xfrm>
        </p:grpSpPr>
        <p:sp>
          <p:nvSpPr>
            <p:cNvPr id="33" name="Oval 32"/>
            <p:cNvSpPr/>
            <p:nvPr/>
          </p:nvSpPr>
          <p:spPr>
            <a:xfrm>
              <a:off x="2986452" y="296418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38400" y="296418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34" name="Oval 33"/>
            <p:cNvSpPr/>
            <p:nvPr/>
          </p:nvSpPr>
          <p:spPr>
            <a:xfrm>
              <a:off x="5570124" y="296418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grpSp>
          <p:nvGrpSpPr>
            <p:cNvPr id="35" name="Group 78"/>
            <p:cNvGrpSpPr/>
            <p:nvPr/>
          </p:nvGrpSpPr>
          <p:grpSpPr>
            <a:xfrm>
              <a:off x="6118175" y="2964180"/>
              <a:ext cx="420373" cy="369332"/>
              <a:chOff x="2362194" y="2209800"/>
              <a:chExt cx="530358" cy="538900"/>
            </a:xfrm>
          </p:grpSpPr>
          <p:sp>
            <p:nvSpPr>
              <p:cNvPr id="38" name="Oval 37"/>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39" name="TextBox 38"/>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36" name="Oval 35"/>
            <p:cNvSpPr/>
            <p:nvPr/>
          </p:nvSpPr>
          <p:spPr>
            <a:xfrm>
              <a:off x="6666227" y="296418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p:cNvGrpSpPr/>
          <p:nvPr/>
        </p:nvGrpSpPr>
        <p:grpSpPr>
          <a:xfrm>
            <a:off x="2438400" y="4579620"/>
            <a:ext cx="4648195" cy="369332"/>
            <a:chOff x="2438400" y="4579620"/>
            <a:chExt cx="4648195" cy="369332"/>
          </a:xfrm>
        </p:grpSpPr>
        <p:sp>
          <p:nvSpPr>
            <p:cNvPr id="78" name="Oval 77"/>
            <p:cNvSpPr/>
            <p:nvPr/>
          </p:nvSpPr>
          <p:spPr>
            <a:xfrm>
              <a:off x="2438400" y="457962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2986452" y="457962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666227" y="457962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grpSp>
          <p:nvGrpSpPr>
            <p:cNvPr id="66" name="Group 20"/>
            <p:cNvGrpSpPr/>
            <p:nvPr/>
          </p:nvGrpSpPr>
          <p:grpSpPr>
            <a:xfrm>
              <a:off x="6118175" y="4579620"/>
              <a:ext cx="420373" cy="369332"/>
              <a:chOff x="2362194" y="2209800"/>
              <a:chExt cx="530358" cy="538900"/>
            </a:xfrm>
          </p:grpSpPr>
          <p:sp>
            <p:nvSpPr>
              <p:cNvPr id="67" name="Oval 66"/>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68" name="TextBox 67"/>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72" name="Oval 71"/>
            <p:cNvSpPr/>
            <p:nvPr/>
          </p:nvSpPr>
          <p:spPr>
            <a:xfrm>
              <a:off x="5570124" y="457962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grpSp>
      <p:grpSp>
        <p:nvGrpSpPr>
          <p:cNvPr id="114" name="Group 113"/>
          <p:cNvGrpSpPr/>
          <p:nvPr/>
        </p:nvGrpSpPr>
        <p:grpSpPr>
          <a:xfrm>
            <a:off x="2438400" y="4191000"/>
            <a:ext cx="4648195" cy="369332"/>
            <a:chOff x="2438400" y="3771900"/>
            <a:chExt cx="4648195" cy="369332"/>
          </a:xfrm>
        </p:grpSpPr>
        <p:grpSp>
          <p:nvGrpSpPr>
            <p:cNvPr id="54" name="Group 20"/>
            <p:cNvGrpSpPr/>
            <p:nvPr/>
          </p:nvGrpSpPr>
          <p:grpSpPr>
            <a:xfrm>
              <a:off x="2438400" y="3771900"/>
              <a:ext cx="420373" cy="369332"/>
              <a:chOff x="2362194" y="2209800"/>
              <a:chExt cx="530358" cy="538900"/>
            </a:xfrm>
          </p:grpSpPr>
          <p:sp>
            <p:nvSpPr>
              <p:cNvPr id="55" name="Oval 54"/>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56" name="TextBox 55"/>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88" name="Oval 87"/>
            <p:cNvSpPr/>
            <p:nvPr/>
          </p:nvSpPr>
          <p:spPr>
            <a:xfrm>
              <a:off x="2986452" y="377190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666227" y="377190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76" name="Oval 75"/>
            <p:cNvSpPr/>
            <p:nvPr/>
          </p:nvSpPr>
          <p:spPr>
            <a:xfrm>
              <a:off x="5570124" y="377190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0" name="Oval 79"/>
            <p:cNvSpPr/>
            <p:nvPr/>
          </p:nvSpPr>
          <p:spPr>
            <a:xfrm>
              <a:off x="6118175" y="377190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a:off x="2438400" y="5427726"/>
            <a:ext cx="4648195" cy="369332"/>
            <a:chOff x="2438400" y="5427726"/>
            <a:chExt cx="4648195" cy="369332"/>
          </a:xfrm>
        </p:grpSpPr>
        <p:sp>
          <p:nvSpPr>
            <p:cNvPr id="73" name="Oval 72"/>
            <p:cNvSpPr/>
            <p:nvPr/>
          </p:nvSpPr>
          <p:spPr>
            <a:xfrm>
              <a:off x="2438400" y="5427726"/>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4" name="Oval 83"/>
            <p:cNvSpPr/>
            <p:nvPr/>
          </p:nvSpPr>
          <p:spPr>
            <a:xfrm>
              <a:off x="2986452" y="5427726"/>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666227" y="5427726"/>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grpSp>
          <p:nvGrpSpPr>
            <p:cNvPr id="60" name="Group 20"/>
            <p:cNvGrpSpPr/>
            <p:nvPr/>
          </p:nvGrpSpPr>
          <p:grpSpPr>
            <a:xfrm>
              <a:off x="5570124" y="5427726"/>
              <a:ext cx="420373" cy="369332"/>
              <a:chOff x="2362194" y="2209800"/>
              <a:chExt cx="530358" cy="538900"/>
            </a:xfrm>
          </p:grpSpPr>
          <p:sp>
            <p:nvSpPr>
              <p:cNvPr id="61" name="Oval 60"/>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62" name="TextBox 61"/>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82" name="Oval 81"/>
            <p:cNvSpPr/>
            <p:nvPr/>
          </p:nvSpPr>
          <p:spPr>
            <a:xfrm>
              <a:off x="6118175" y="5427726"/>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2" name="Group 121"/>
          <p:cNvGrpSpPr/>
          <p:nvPr/>
        </p:nvGrpSpPr>
        <p:grpSpPr>
          <a:xfrm>
            <a:off x="2438400" y="4983480"/>
            <a:ext cx="4648195" cy="369332"/>
            <a:chOff x="2438400" y="4983480"/>
            <a:chExt cx="4648195" cy="369332"/>
          </a:xfrm>
        </p:grpSpPr>
        <p:sp>
          <p:nvSpPr>
            <p:cNvPr id="74" name="Oval 73"/>
            <p:cNvSpPr/>
            <p:nvPr/>
          </p:nvSpPr>
          <p:spPr>
            <a:xfrm>
              <a:off x="2986452" y="498348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3" name="Oval 82"/>
            <p:cNvSpPr/>
            <p:nvPr/>
          </p:nvSpPr>
          <p:spPr>
            <a:xfrm>
              <a:off x="2438400" y="498348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666227" y="498348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grpSp>
          <p:nvGrpSpPr>
            <p:cNvPr id="63" name="Group 20"/>
            <p:cNvGrpSpPr/>
            <p:nvPr/>
          </p:nvGrpSpPr>
          <p:grpSpPr>
            <a:xfrm>
              <a:off x="6118175" y="4983480"/>
              <a:ext cx="420373" cy="369332"/>
              <a:chOff x="2362194" y="2209800"/>
              <a:chExt cx="530358" cy="538900"/>
            </a:xfrm>
          </p:grpSpPr>
          <p:sp>
            <p:nvSpPr>
              <p:cNvPr id="64" name="Oval 63"/>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65" name="TextBox 64"/>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85" name="Oval 84"/>
            <p:cNvSpPr/>
            <p:nvPr/>
          </p:nvSpPr>
          <p:spPr>
            <a:xfrm>
              <a:off x="5570124" y="498348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3" name="Group 112"/>
          <p:cNvGrpSpPr/>
          <p:nvPr/>
        </p:nvGrpSpPr>
        <p:grpSpPr>
          <a:xfrm>
            <a:off x="2438400" y="3368040"/>
            <a:ext cx="4648195" cy="369332"/>
            <a:chOff x="2438400" y="3368040"/>
            <a:chExt cx="4648195" cy="369332"/>
          </a:xfrm>
        </p:grpSpPr>
        <p:grpSp>
          <p:nvGrpSpPr>
            <p:cNvPr id="57" name="Group 20"/>
            <p:cNvGrpSpPr/>
            <p:nvPr/>
          </p:nvGrpSpPr>
          <p:grpSpPr>
            <a:xfrm>
              <a:off x="2438400" y="3368040"/>
              <a:ext cx="420373" cy="369332"/>
              <a:chOff x="2362194" y="2209800"/>
              <a:chExt cx="530358" cy="538900"/>
            </a:xfrm>
          </p:grpSpPr>
          <p:sp>
            <p:nvSpPr>
              <p:cNvPr id="58" name="Oval 57"/>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59" name="TextBox 58"/>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81" name="Oval 80"/>
            <p:cNvSpPr/>
            <p:nvPr/>
          </p:nvSpPr>
          <p:spPr>
            <a:xfrm>
              <a:off x="2986452" y="336804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666227" y="336804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77" name="Oval 76"/>
            <p:cNvSpPr/>
            <p:nvPr/>
          </p:nvSpPr>
          <p:spPr>
            <a:xfrm>
              <a:off x="5570124" y="336804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9" name="Oval 88"/>
            <p:cNvSpPr/>
            <p:nvPr/>
          </p:nvSpPr>
          <p:spPr>
            <a:xfrm>
              <a:off x="6118175" y="336804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96" name="Straight Arrow Connector 95"/>
          <p:cNvCxnSpPr/>
          <p:nvPr/>
        </p:nvCxnSpPr>
        <p:spPr>
          <a:xfrm>
            <a:off x="3756546" y="2340033"/>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3756546" y="2780607"/>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3756546" y="3147753"/>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a:off x="3756546" y="3588327"/>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3756546" y="3955473"/>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3756546" y="4396047"/>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3756546" y="4763193"/>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3756546" y="5203767"/>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a:off x="3756546" y="5644342"/>
            <a:ext cx="1595651" cy="15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108" name="Object 107"/>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28679" name="Equation" r:id="rId4" imgW="0" imgH="0" progId="Equation.3">
                  <p:embed/>
                </p:oleObj>
              </mc:Choice>
              <mc:Fallback>
                <p:oleObj name="Equation" r:id="rId4" imgW="0" imgH="0" progId="Equation.3">
                  <p:embed/>
                  <p:pic>
                    <p:nvPicPr>
                      <p:cNvPr id="0" name="AutoShape 3"/>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6"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295400" y="3048000"/>
            <a:ext cx="762000" cy="619125"/>
          </a:xfrm>
          <a:prstGeom prst="rect">
            <a:avLst/>
          </a:prstGeom>
          <a:noFill/>
        </p:spPr>
      </p:pic>
      <p:sp>
        <p:nvSpPr>
          <p:cNvPr id="286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8"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391400" y="3048000"/>
            <a:ext cx="762000" cy="619125"/>
          </a:xfrm>
          <a:prstGeom prst="rect">
            <a:avLst/>
          </a:prstGeom>
          <a:noFill/>
        </p:spPr>
      </p:pic>
      <p:grpSp>
        <p:nvGrpSpPr>
          <p:cNvPr id="120" name="Group 119"/>
          <p:cNvGrpSpPr/>
          <p:nvPr/>
        </p:nvGrpSpPr>
        <p:grpSpPr>
          <a:xfrm>
            <a:off x="2438400" y="3733800"/>
            <a:ext cx="4655719" cy="384572"/>
            <a:chOff x="2430876" y="4175760"/>
            <a:chExt cx="4655719" cy="384572"/>
          </a:xfrm>
        </p:grpSpPr>
        <p:sp>
          <p:nvSpPr>
            <p:cNvPr id="49" name="Oval 48"/>
            <p:cNvSpPr/>
            <p:nvPr/>
          </p:nvSpPr>
          <p:spPr>
            <a:xfrm>
              <a:off x="6666227" y="4175760"/>
              <a:ext cx="420368" cy="363474"/>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79" name="Oval 78"/>
            <p:cNvSpPr/>
            <p:nvPr/>
          </p:nvSpPr>
          <p:spPr>
            <a:xfrm>
              <a:off x="6118175" y="4175760"/>
              <a:ext cx="420367" cy="363474"/>
            </a:xfrm>
            <a:prstGeom prst="ellipse">
              <a:avLst/>
            </a:prstGeom>
            <a:solidFill>
              <a:srgbClr val="D2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5" name="Group 20"/>
            <p:cNvGrpSpPr/>
            <p:nvPr/>
          </p:nvGrpSpPr>
          <p:grpSpPr>
            <a:xfrm>
              <a:off x="2430876" y="4191000"/>
              <a:ext cx="420373" cy="369332"/>
              <a:chOff x="2362194" y="2209800"/>
              <a:chExt cx="530358" cy="538900"/>
            </a:xfrm>
          </p:grpSpPr>
          <p:sp>
            <p:nvSpPr>
              <p:cNvPr id="116" name="Oval 115"/>
              <p:cNvSpPr/>
              <p:nvPr/>
            </p:nvSpPr>
            <p:spPr>
              <a:xfrm>
                <a:off x="2362200" y="2209800"/>
                <a:ext cx="530352" cy="530352"/>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17" name="TextBox 116"/>
              <p:cNvSpPr txBox="1"/>
              <p:nvPr/>
            </p:nvSpPr>
            <p:spPr>
              <a:xfrm>
                <a:off x="2362194" y="2209800"/>
                <a:ext cx="457198" cy="538900"/>
              </a:xfrm>
              <a:prstGeom prst="rect">
                <a:avLst/>
              </a:prstGeom>
              <a:noFill/>
            </p:spPr>
            <p:txBody>
              <a:bodyPr wrap="square" rtlCol="0">
                <a:spAutoFit/>
              </a:bodyPr>
              <a:lstStyle/>
              <a:p>
                <a:pPr algn="ctr"/>
                <a:endParaRPr lang="en-US" dirty="0">
                  <a:latin typeface="+mj-lt"/>
                </a:endParaRPr>
              </a:p>
            </p:txBody>
          </p:sp>
        </p:grpSp>
        <p:sp>
          <p:nvSpPr>
            <p:cNvPr id="118" name="Oval 117"/>
            <p:cNvSpPr/>
            <p:nvPr/>
          </p:nvSpPr>
          <p:spPr>
            <a:xfrm>
              <a:off x="2978928" y="4191000"/>
              <a:ext cx="420368" cy="363474"/>
            </a:xfrm>
            <a:prstGeom prst="ellipse">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119" name="Oval 118"/>
            <p:cNvSpPr/>
            <p:nvPr/>
          </p:nvSpPr>
          <p:spPr>
            <a:xfrm>
              <a:off x="5562600" y="4191000"/>
              <a:ext cx="420368" cy="363474"/>
            </a:xfrm>
            <a:prstGeom prst="ellipse">
              <a:avLst/>
            </a:prstGeom>
            <a:solidFill>
              <a:srgbClr val="F68E2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5"/>
                                        </p:tgtEl>
                                        <p:attrNameLst>
                                          <p:attrName>style.visibility</p:attrName>
                                        </p:attrNameLst>
                                      </p:cBhvr>
                                      <p:to>
                                        <p:strVal val="visible"/>
                                      </p:to>
                                    </p:set>
                                    <p:anim calcmode="lin" valueType="num">
                                      <p:cBhvr additive="base">
                                        <p:cTn id="18" dur="500" fill="hold"/>
                                        <p:tgtEl>
                                          <p:spTgt spid="95"/>
                                        </p:tgtEl>
                                        <p:attrNameLst>
                                          <p:attrName>ppt_x</p:attrName>
                                        </p:attrNameLst>
                                      </p:cBhvr>
                                      <p:tavLst>
                                        <p:tav tm="0">
                                          <p:val>
                                            <p:strVal val="#ppt_x"/>
                                          </p:val>
                                        </p:tav>
                                        <p:tav tm="100000">
                                          <p:val>
                                            <p:strVal val="#ppt_x"/>
                                          </p:val>
                                        </p:tav>
                                      </p:tavLst>
                                    </p:anim>
                                    <p:anim calcmode="lin" valueType="num">
                                      <p:cBhvr additive="base">
                                        <p:cTn id="19" dur="500" fill="hold"/>
                                        <p:tgtEl>
                                          <p:spTgt spid="95"/>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105"/>
                                        </p:tgtEl>
                                        <p:attrNameLst>
                                          <p:attrName>style.visibility</p:attrName>
                                        </p:attrNameLst>
                                      </p:cBhvr>
                                      <p:to>
                                        <p:strVal val="visible"/>
                                      </p:to>
                                    </p:set>
                                    <p:anim calcmode="lin" valueType="num">
                                      <p:cBhvr additive="base">
                                        <p:cTn id="23" dur="500" fill="hold"/>
                                        <p:tgtEl>
                                          <p:spTgt spid="105"/>
                                        </p:tgtEl>
                                        <p:attrNameLst>
                                          <p:attrName>ppt_x</p:attrName>
                                        </p:attrNameLst>
                                      </p:cBhvr>
                                      <p:tavLst>
                                        <p:tav tm="0">
                                          <p:val>
                                            <p:strVal val="#ppt_x"/>
                                          </p:val>
                                        </p:tav>
                                        <p:tav tm="100000">
                                          <p:val>
                                            <p:strVal val="#ppt_x"/>
                                          </p:val>
                                        </p:tav>
                                      </p:tavLst>
                                    </p:anim>
                                    <p:anim calcmode="lin" valueType="num">
                                      <p:cBhvr additive="base">
                                        <p:cTn id="24" dur="500" fill="hold"/>
                                        <p:tgtEl>
                                          <p:spTgt spid="105"/>
                                        </p:tgtEl>
                                        <p:attrNameLst>
                                          <p:attrName>ppt_y</p:attrName>
                                        </p:attrNameLst>
                                      </p:cBhvr>
                                      <p:tavLst>
                                        <p:tav tm="0">
                                          <p:val>
                                            <p:strVal val="1+#ppt_h/2"/>
                                          </p:val>
                                        </p:tav>
                                        <p:tav tm="100000">
                                          <p:val>
                                            <p:strVal val="#ppt_y"/>
                                          </p:val>
                                        </p:tav>
                                      </p:tavLst>
                                    </p:anim>
                                  </p:childTnLst>
                                </p:cTn>
                              </p:par>
                            </p:childTnLst>
                          </p:cTn>
                        </p:par>
                        <p:par>
                          <p:cTn id="25" fill="hold">
                            <p:stCondLst>
                              <p:cond delay="1000"/>
                            </p:stCondLst>
                            <p:childTnLst>
                              <p:par>
                                <p:cTn id="26" presetID="2" presetClass="entr" presetSubtype="4" fill="hold" nodeType="afterEffect">
                                  <p:stCondLst>
                                    <p:cond delay="0"/>
                                  </p:stCondLst>
                                  <p:childTnLst>
                                    <p:set>
                                      <p:cBhvr>
                                        <p:cTn id="27" dur="1" fill="hold">
                                          <p:stCondLst>
                                            <p:cond delay="0"/>
                                          </p:stCondLst>
                                        </p:cTn>
                                        <p:tgtEl>
                                          <p:spTgt spid="107"/>
                                        </p:tgtEl>
                                        <p:attrNameLst>
                                          <p:attrName>style.visibility</p:attrName>
                                        </p:attrNameLst>
                                      </p:cBhvr>
                                      <p:to>
                                        <p:strVal val="visible"/>
                                      </p:to>
                                    </p:set>
                                    <p:anim calcmode="lin" valueType="num">
                                      <p:cBhvr additive="base">
                                        <p:cTn id="28" dur="500" fill="hold"/>
                                        <p:tgtEl>
                                          <p:spTgt spid="107"/>
                                        </p:tgtEl>
                                        <p:attrNameLst>
                                          <p:attrName>ppt_x</p:attrName>
                                        </p:attrNameLst>
                                      </p:cBhvr>
                                      <p:tavLst>
                                        <p:tav tm="0">
                                          <p:val>
                                            <p:strVal val="#ppt_x"/>
                                          </p:val>
                                        </p:tav>
                                        <p:tav tm="100000">
                                          <p:val>
                                            <p:strVal val="#ppt_x"/>
                                          </p:val>
                                        </p:tav>
                                      </p:tavLst>
                                    </p:anim>
                                    <p:anim calcmode="lin" valueType="num">
                                      <p:cBhvr additive="base">
                                        <p:cTn id="29" dur="500" fill="hold"/>
                                        <p:tgtEl>
                                          <p:spTgt spid="107"/>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nodeType="afterEffect">
                                  <p:stCondLst>
                                    <p:cond delay="0"/>
                                  </p:stCondLst>
                                  <p:childTnLst>
                                    <p:set>
                                      <p:cBhvr>
                                        <p:cTn id="32" dur="1" fill="hold">
                                          <p:stCondLst>
                                            <p:cond delay="0"/>
                                          </p:stCondLst>
                                        </p:cTn>
                                        <p:tgtEl>
                                          <p:spTgt spid="109"/>
                                        </p:tgtEl>
                                        <p:attrNameLst>
                                          <p:attrName>style.visibility</p:attrName>
                                        </p:attrNameLst>
                                      </p:cBhvr>
                                      <p:to>
                                        <p:strVal val="visible"/>
                                      </p:to>
                                    </p:set>
                                    <p:anim calcmode="lin" valueType="num">
                                      <p:cBhvr additive="base">
                                        <p:cTn id="33" dur="500" fill="hold"/>
                                        <p:tgtEl>
                                          <p:spTgt spid="109"/>
                                        </p:tgtEl>
                                        <p:attrNameLst>
                                          <p:attrName>ppt_x</p:attrName>
                                        </p:attrNameLst>
                                      </p:cBhvr>
                                      <p:tavLst>
                                        <p:tav tm="0">
                                          <p:val>
                                            <p:strVal val="#ppt_x"/>
                                          </p:val>
                                        </p:tav>
                                        <p:tav tm="100000">
                                          <p:val>
                                            <p:strVal val="#ppt_x"/>
                                          </p:val>
                                        </p:tav>
                                      </p:tavLst>
                                    </p:anim>
                                    <p:anim calcmode="lin" valueType="num">
                                      <p:cBhvr additive="base">
                                        <p:cTn id="34" dur="500" fill="hold"/>
                                        <p:tgtEl>
                                          <p:spTgt spid="109"/>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nodeType="afterEffect">
                                  <p:stCondLst>
                                    <p:cond delay="0"/>
                                  </p:stCondLst>
                                  <p:childTnLst>
                                    <p:set>
                                      <p:cBhvr>
                                        <p:cTn id="37" dur="1" fill="hold">
                                          <p:stCondLst>
                                            <p:cond delay="0"/>
                                          </p:stCondLst>
                                        </p:cTn>
                                        <p:tgtEl>
                                          <p:spTgt spid="113"/>
                                        </p:tgtEl>
                                        <p:attrNameLst>
                                          <p:attrName>style.visibility</p:attrName>
                                        </p:attrNameLst>
                                      </p:cBhvr>
                                      <p:to>
                                        <p:strVal val="visible"/>
                                      </p:to>
                                    </p:set>
                                    <p:anim calcmode="lin" valueType="num">
                                      <p:cBhvr additive="base">
                                        <p:cTn id="38" dur="500" fill="hold"/>
                                        <p:tgtEl>
                                          <p:spTgt spid="113"/>
                                        </p:tgtEl>
                                        <p:attrNameLst>
                                          <p:attrName>ppt_x</p:attrName>
                                        </p:attrNameLst>
                                      </p:cBhvr>
                                      <p:tavLst>
                                        <p:tav tm="0">
                                          <p:val>
                                            <p:strVal val="#ppt_x"/>
                                          </p:val>
                                        </p:tav>
                                        <p:tav tm="100000">
                                          <p:val>
                                            <p:strVal val="#ppt_x"/>
                                          </p:val>
                                        </p:tav>
                                      </p:tavLst>
                                    </p:anim>
                                    <p:anim calcmode="lin" valueType="num">
                                      <p:cBhvr additive="base">
                                        <p:cTn id="39" dur="500" fill="hold"/>
                                        <p:tgtEl>
                                          <p:spTgt spid="113"/>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2" presetClass="entr" presetSubtype="4" fill="hold" nodeType="afterEffect">
                                  <p:stCondLst>
                                    <p:cond delay="0"/>
                                  </p:stCondLst>
                                  <p:childTnLst>
                                    <p:set>
                                      <p:cBhvr>
                                        <p:cTn id="42" dur="1" fill="hold">
                                          <p:stCondLst>
                                            <p:cond delay="0"/>
                                          </p:stCondLst>
                                        </p:cTn>
                                        <p:tgtEl>
                                          <p:spTgt spid="120"/>
                                        </p:tgtEl>
                                        <p:attrNameLst>
                                          <p:attrName>style.visibility</p:attrName>
                                        </p:attrNameLst>
                                      </p:cBhvr>
                                      <p:to>
                                        <p:strVal val="visible"/>
                                      </p:to>
                                    </p:set>
                                    <p:anim calcmode="lin" valueType="num">
                                      <p:cBhvr additive="base">
                                        <p:cTn id="43" dur="500" fill="hold"/>
                                        <p:tgtEl>
                                          <p:spTgt spid="120"/>
                                        </p:tgtEl>
                                        <p:attrNameLst>
                                          <p:attrName>ppt_x</p:attrName>
                                        </p:attrNameLst>
                                      </p:cBhvr>
                                      <p:tavLst>
                                        <p:tav tm="0">
                                          <p:val>
                                            <p:strVal val="#ppt_x"/>
                                          </p:val>
                                        </p:tav>
                                        <p:tav tm="100000">
                                          <p:val>
                                            <p:strVal val="#ppt_x"/>
                                          </p:val>
                                        </p:tav>
                                      </p:tavLst>
                                    </p:anim>
                                    <p:anim calcmode="lin" valueType="num">
                                      <p:cBhvr additive="base">
                                        <p:cTn id="44" dur="500" fill="hold"/>
                                        <p:tgtEl>
                                          <p:spTgt spid="120"/>
                                        </p:tgtEl>
                                        <p:attrNameLst>
                                          <p:attrName>ppt_y</p:attrName>
                                        </p:attrNameLst>
                                      </p:cBhvr>
                                      <p:tavLst>
                                        <p:tav tm="0">
                                          <p:val>
                                            <p:strVal val="1+#ppt_h/2"/>
                                          </p:val>
                                        </p:tav>
                                        <p:tav tm="100000">
                                          <p:val>
                                            <p:strVal val="#ppt_y"/>
                                          </p:val>
                                        </p:tav>
                                      </p:tavLst>
                                    </p:anim>
                                  </p:childTnLst>
                                </p:cTn>
                              </p:par>
                            </p:childTnLst>
                          </p:cTn>
                        </p:par>
                        <p:par>
                          <p:cTn id="45" fill="hold">
                            <p:stCondLst>
                              <p:cond delay="3000"/>
                            </p:stCondLst>
                            <p:childTnLst>
                              <p:par>
                                <p:cTn id="46" presetID="2" presetClass="entr" presetSubtype="4" fill="hold" nodeType="afterEffect">
                                  <p:stCondLst>
                                    <p:cond delay="0"/>
                                  </p:stCondLst>
                                  <p:childTnLst>
                                    <p:set>
                                      <p:cBhvr>
                                        <p:cTn id="47" dur="1" fill="hold">
                                          <p:stCondLst>
                                            <p:cond delay="0"/>
                                          </p:stCondLst>
                                        </p:cTn>
                                        <p:tgtEl>
                                          <p:spTgt spid="114"/>
                                        </p:tgtEl>
                                        <p:attrNameLst>
                                          <p:attrName>style.visibility</p:attrName>
                                        </p:attrNameLst>
                                      </p:cBhvr>
                                      <p:to>
                                        <p:strVal val="visible"/>
                                      </p:to>
                                    </p:set>
                                    <p:anim calcmode="lin" valueType="num">
                                      <p:cBhvr additive="base">
                                        <p:cTn id="48" dur="500" fill="hold"/>
                                        <p:tgtEl>
                                          <p:spTgt spid="114"/>
                                        </p:tgtEl>
                                        <p:attrNameLst>
                                          <p:attrName>ppt_x</p:attrName>
                                        </p:attrNameLst>
                                      </p:cBhvr>
                                      <p:tavLst>
                                        <p:tav tm="0">
                                          <p:val>
                                            <p:strVal val="#ppt_x"/>
                                          </p:val>
                                        </p:tav>
                                        <p:tav tm="100000">
                                          <p:val>
                                            <p:strVal val="#ppt_x"/>
                                          </p:val>
                                        </p:tav>
                                      </p:tavLst>
                                    </p:anim>
                                    <p:anim calcmode="lin" valueType="num">
                                      <p:cBhvr additive="base">
                                        <p:cTn id="49" dur="500" fill="hold"/>
                                        <p:tgtEl>
                                          <p:spTgt spid="114"/>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nodeType="afterEffect">
                                  <p:stCondLst>
                                    <p:cond delay="0"/>
                                  </p:stCondLst>
                                  <p:childTnLst>
                                    <p:set>
                                      <p:cBhvr>
                                        <p:cTn id="52" dur="1" fill="hold">
                                          <p:stCondLst>
                                            <p:cond delay="0"/>
                                          </p:stCondLst>
                                        </p:cTn>
                                        <p:tgtEl>
                                          <p:spTgt spid="121"/>
                                        </p:tgtEl>
                                        <p:attrNameLst>
                                          <p:attrName>style.visibility</p:attrName>
                                        </p:attrNameLst>
                                      </p:cBhvr>
                                      <p:to>
                                        <p:strVal val="visible"/>
                                      </p:to>
                                    </p:set>
                                    <p:anim calcmode="lin" valueType="num">
                                      <p:cBhvr additive="base">
                                        <p:cTn id="53" dur="500" fill="hold"/>
                                        <p:tgtEl>
                                          <p:spTgt spid="121"/>
                                        </p:tgtEl>
                                        <p:attrNameLst>
                                          <p:attrName>ppt_x</p:attrName>
                                        </p:attrNameLst>
                                      </p:cBhvr>
                                      <p:tavLst>
                                        <p:tav tm="0">
                                          <p:val>
                                            <p:strVal val="#ppt_x"/>
                                          </p:val>
                                        </p:tav>
                                        <p:tav tm="100000">
                                          <p:val>
                                            <p:strVal val="#ppt_x"/>
                                          </p:val>
                                        </p:tav>
                                      </p:tavLst>
                                    </p:anim>
                                    <p:anim calcmode="lin" valueType="num">
                                      <p:cBhvr additive="base">
                                        <p:cTn id="54" dur="500" fill="hold"/>
                                        <p:tgtEl>
                                          <p:spTgt spid="121"/>
                                        </p:tgtEl>
                                        <p:attrNameLst>
                                          <p:attrName>ppt_y</p:attrName>
                                        </p:attrNameLst>
                                      </p:cBhvr>
                                      <p:tavLst>
                                        <p:tav tm="0">
                                          <p:val>
                                            <p:strVal val="1+#ppt_h/2"/>
                                          </p:val>
                                        </p:tav>
                                        <p:tav tm="100000">
                                          <p:val>
                                            <p:strVal val="#ppt_y"/>
                                          </p:val>
                                        </p:tav>
                                      </p:tavLst>
                                    </p:anim>
                                  </p:childTnLst>
                                </p:cTn>
                              </p:par>
                            </p:childTnLst>
                          </p:cTn>
                        </p:par>
                        <p:par>
                          <p:cTn id="55" fill="hold">
                            <p:stCondLst>
                              <p:cond delay="4000"/>
                            </p:stCondLst>
                            <p:childTnLst>
                              <p:par>
                                <p:cTn id="56" presetID="2" presetClass="entr" presetSubtype="4" fill="hold" nodeType="afterEffect">
                                  <p:stCondLst>
                                    <p:cond delay="0"/>
                                  </p:stCondLst>
                                  <p:childTnLst>
                                    <p:set>
                                      <p:cBhvr>
                                        <p:cTn id="57" dur="1" fill="hold">
                                          <p:stCondLst>
                                            <p:cond delay="0"/>
                                          </p:stCondLst>
                                        </p:cTn>
                                        <p:tgtEl>
                                          <p:spTgt spid="122"/>
                                        </p:tgtEl>
                                        <p:attrNameLst>
                                          <p:attrName>style.visibility</p:attrName>
                                        </p:attrNameLst>
                                      </p:cBhvr>
                                      <p:to>
                                        <p:strVal val="visible"/>
                                      </p:to>
                                    </p:set>
                                    <p:anim calcmode="lin" valueType="num">
                                      <p:cBhvr additive="base">
                                        <p:cTn id="58" dur="500" fill="hold"/>
                                        <p:tgtEl>
                                          <p:spTgt spid="122"/>
                                        </p:tgtEl>
                                        <p:attrNameLst>
                                          <p:attrName>ppt_x</p:attrName>
                                        </p:attrNameLst>
                                      </p:cBhvr>
                                      <p:tavLst>
                                        <p:tav tm="0">
                                          <p:val>
                                            <p:strVal val="#ppt_x"/>
                                          </p:val>
                                        </p:tav>
                                        <p:tav tm="100000">
                                          <p:val>
                                            <p:strVal val="#ppt_x"/>
                                          </p:val>
                                        </p:tav>
                                      </p:tavLst>
                                    </p:anim>
                                    <p:anim calcmode="lin" valueType="num">
                                      <p:cBhvr additive="base">
                                        <p:cTn id="59" dur="500" fill="hold"/>
                                        <p:tgtEl>
                                          <p:spTgt spid="122"/>
                                        </p:tgtEl>
                                        <p:attrNameLst>
                                          <p:attrName>ppt_y</p:attrName>
                                        </p:attrNameLst>
                                      </p:cBhvr>
                                      <p:tavLst>
                                        <p:tav tm="0">
                                          <p:val>
                                            <p:strVal val="1+#ppt_h/2"/>
                                          </p:val>
                                        </p:tav>
                                        <p:tav tm="100000">
                                          <p:val>
                                            <p:strVal val="#ppt_y"/>
                                          </p:val>
                                        </p:tav>
                                      </p:tavLst>
                                    </p:anim>
                                  </p:childTnLst>
                                </p:cTn>
                              </p:par>
                            </p:childTnLst>
                          </p:cTn>
                        </p:par>
                        <p:par>
                          <p:cTn id="60" fill="hold">
                            <p:stCondLst>
                              <p:cond delay="4500"/>
                            </p:stCondLst>
                            <p:childTnLst>
                              <p:par>
                                <p:cTn id="61" presetID="2" presetClass="entr" presetSubtype="4" fill="hold" nodeType="afterEffect">
                                  <p:stCondLst>
                                    <p:cond delay="0"/>
                                  </p:stCondLst>
                                  <p:childTnLst>
                                    <p:set>
                                      <p:cBhvr>
                                        <p:cTn id="62" dur="1" fill="hold">
                                          <p:stCondLst>
                                            <p:cond delay="0"/>
                                          </p:stCondLst>
                                        </p:cTn>
                                        <p:tgtEl>
                                          <p:spTgt spid="123"/>
                                        </p:tgtEl>
                                        <p:attrNameLst>
                                          <p:attrName>style.visibility</p:attrName>
                                        </p:attrNameLst>
                                      </p:cBhvr>
                                      <p:to>
                                        <p:strVal val="visible"/>
                                      </p:to>
                                    </p:set>
                                    <p:anim calcmode="lin" valueType="num">
                                      <p:cBhvr additive="base">
                                        <p:cTn id="63" dur="500" fill="hold"/>
                                        <p:tgtEl>
                                          <p:spTgt spid="123"/>
                                        </p:tgtEl>
                                        <p:attrNameLst>
                                          <p:attrName>ppt_x</p:attrName>
                                        </p:attrNameLst>
                                      </p:cBhvr>
                                      <p:tavLst>
                                        <p:tav tm="0">
                                          <p:val>
                                            <p:strVal val="#ppt_x"/>
                                          </p:val>
                                        </p:tav>
                                        <p:tav tm="100000">
                                          <p:val>
                                            <p:strVal val="#ppt_x"/>
                                          </p:val>
                                        </p:tav>
                                      </p:tavLst>
                                    </p:anim>
                                    <p:anim calcmode="lin" valueType="num">
                                      <p:cBhvr additive="base">
                                        <p:cTn id="64" dur="500" fill="hold"/>
                                        <p:tgtEl>
                                          <p:spTgt spid="123"/>
                                        </p:tgtEl>
                                        <p:attrNameLst>
                                          <p:attrName>ppt_y</p:attrName>
                                        </p:attrNameLst>
                                      </p:cBhvr>
                                      <p:tavLst>
                                        <p:tav tm="0">
                                          <p:val>
                                            <p:strVal val="1+#ppt_h/2"/>
                                          </p:val>
                                        </p:tav>
                                        <p:tav tm="100000">
                                          <p:val>
                                            <p:strVal val="#ppt_y"/>
                                          </p:val>
                                        </p:tav>
                                      </p:tavLst>
                                    </p:anim>
                                  </p:childTnLst>
                                </p:cTn>
                              </p:par>
                            </p:childTnLst>
                          </p:cTn>
                        </p:par>
                        <p:par>
                          <p:cTn id="65" fill="hold">
                            <p:stCondLst>
                              <p:cond delay="5000"/>
                            </p:stCondLst>
                            <p:childTnLst>
                              <p:par>
                                <p:cTn id="66" presetID="1" presetClass="entr" presetSubtype="0" fill="hold" nodeType="afterEffect">
                                  <p:stCondLst>
                                    <p:cond delay="0"/>
                                  </p:stCondLst>
                                  <p:childTnLst>
                                    <p:set>
                                      <p:cBhvr>
                                        <p:cTn id="67" dur="1" fill="hold">
                                          <p:stCondLst>
                                            <p:cond delay="0"/>
                                          </p:stCondLst>
                                        </p:cTn>
                                        <p:tgtEl>
                                          <p:spTgt spid="28676"/>
                                        </p:tgtEl>
                                        <p:attrNameLst>
                                          <p:attrName>style.visibility</p:attrName>
                                        </p:attrNameLst>
                                      </p:cBhvr>
                                      <p:to>
                                        <p:strVal val="visible"/>
                                      </p:to>
                                    </p:set>
                                  </p:childTnLst>
                                </p:cTn>
                              </p:par>
                              <p:par>
                                <p:cTn id="68" presetID="1" presetClass="entr" presetSubtype="0" fill="hold" nodeType="withEffect">
                                  <p:stCondLst>
                                    <p:cond delay="0"/>
                                  </p:stCondLst>
                                  <p:childTnLst>
                                    <p:set>
                                      <p:cBhvr>
                                        <p:cTn id="69" dur="1" fill="hold">
                                          <p:stCondLst>
                                            <p:cond delay="0"/>
                                          </p:stCondLst>
                                        </p:cTn>
                                        <p:tgtEl>
                                          <p:spTgt spid="2867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21"/>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96"/>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97"/>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98"/>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99"/>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100"/>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101"/>
                                        </p:tgtEl>
                                        <p:attrNameLst>
                                          <p:attrName>style.visibility</p:attrName>
                                        </p:attrNameLst>
                                      </p:cBhvr>
                                      <p:to>
                                        <p:strVal val="visible"/>
                                      </p:to>
                                    </p:set>
                                  </p:childTnLst>
                                </p:cTn>
                              </p:par>
                              <p:par>
                                <p:cTn id="88" presetID="1" presetClass="entr" presetSubtype="0" fill="hold" nodeType="withEffect">
                                  <p:stCondLst>
                                    <p:cond delay="0"/>
                                  </p:stCondLst>
                                  <p:childTnLst>
                                    <p:set>
                                      <p:cBhvr>
                                        <p:cTn id="89" dur="1" fill="hold">
                                          <p:stCondLst>
                                            <p:cond delay="0"/>
                                          </p:stCondLst>
                                        </p:cTn>
                                        <p:tgtEl>
                                          <p:spTgt spid="102"/>
                                        </p:tgtEl>
                                        <p:attrNameLst>
                                          <p:attrName>style.visibility</p:attrName>
                                        </p:attrNameLst>
                                      </p:cBhvr>
                                      <p:to>
                                        <p:strVal val="visible"/>
                                      </p:to>
                                    </p:set>
                                  </p:childTnLst>
                                </p:cTn>
                              </p:par>
                              <p:par>
                                <p:cTn id="90" presetID="1" presetClass="entr" presetSubtype="0" fill="hold" nodeType="withEffect">
                                  <p:stCondLst>
                                    <p:cond delay="0"/>
                                  </p:stCondLst>
                                  <p:childTnLst>
                                    <p:set>
                                      <p:cBhvr>
                                        <p:cTn id="91" dur="1" fill="hold">
                                          <p:stCondLst>
                                            <p:cond delay="0"/>
                                          </p:stCondLst>
                                        </p:cTn>
                                        <p:tgtEl>
                                          <p:spTgt spid="103"/>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104"/>
                                        </p:tgtEl>
                                        <p:attrNameLst>
                                          <p:attrName>style.visibility</p:attrName>
                                        </p:attrNameLst>
                                      </p:cBhvr>
                                      <p:to>
                                        <p:strVal val="visible"/>
                                      </p:to>
                                    </p:set>
                                  </p:childTnLst>
                                </p:cTn>
                              </p:par>
                              <p:par>
                                <p:cTn id="94" presetID="1" presetClass="entr" presetSubtype="0" fill="hold" nodeType="withEffect">
                                  <p:stCondLst>
                                    <p:cond delay="0"/>
                                  </p:stCondLst>
                                  <p:childTnLst>
                                    <p:set>
                                      <p:cBhvr>
                                        <p:cTn id="95" dur="1" fill="hold">
                                          <p:stCondLst>
                                            <p:cond delay="0"/>
                                          </p:stCondLst>
                                        </p:cTn>
                                        <p:tgtEl>
                                          <p:spTgt spid="1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3887</TotalTime>
  <Words>1546</Words>
  <Application>Microsoft Office PowerPoint</Application>
  <PresentationFormat>On-screen Show (4:3)</PresentationFormat>
  <Paragraphs>163</Paragraphs>
  <Slides>12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Apex</vt:lpstr>
      <vt:lpstr>Equation</vt:lpstr>
      <vt:lpstr>Pascal’s Triangle in Living Color</vt:lpstr>
      <vt:lpstr>PowerPoint Presentation</vt:lpstr>
      <vt:lpstr>PowerPoint Presentation</vt:lpstr>
      <vt:lpstr>A Brief History</vt:lpstr>
      <vt:lpstr>How is it Generated?</vt:lpstr>
      <vt:lpstr>How is it Generated?</vt:lpstr>
      <vt:lpstr>How is it Generated?</vt:lpstr>
      <vt:lpstr>Why does Property 1 work?</vt:lpstr>
      <vt:lpstr>Why does Property 2 work?</vt:lpstr>
      <vt:lpstr>Bring on the M&amp;M’s</vt:lpstr>
      <vt:lpstr>Results</vt:lpstr>
      <vt:lpstr>Significance</vt:lpstr>
    </vt:vector>
  </TitlesOfParts>
  <Company>SUNY Fredonia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Trinity Force</dc:title>
  <dc:creator>SUNY Fredonia</dc:creator>
  <cp:lastModifiedBy>SUNY Fredonia</cp:lastModifiedBy>
  <cp:revision>177</cp:revision>
  <cp:lastPrinted>2011-10-25T21:33:08Z</cp:lastPrinted>
  <dcterms:created xsi:type="dcterms:W3CDTF">2011-10-24T16:02:52Z</dcterms:created>
  <dcterms:modified xsi:type="dcterms:W3CDTF">2011-12-06T17:13:29Z</dcterms:modified>
</cp:coreProperties>
</file>