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F86EBE-92A5-4C98-A70C-6E02529E7772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13A593-D64D-4D0A-B58F-A17C2326F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ath.tutorvista.com/number-system/real-number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forums.net/" TargetMode="External"/><Relationship Id="rId2" Type="http://schemas.openxmlformats.org/officeDocument/2006/relationships/hyperlink" Target="http://www.mathforu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achertube.com/" TargetMode="External"/><Relationship Id="rId4" Type="http://schemas.openxmlformats.org/officeDocument/2006/relationships/hyperlink" Target="http://www.mathmoj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Stump The Chump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Jerica</a:t>
            </a:r>
            <a:r>
              <a:rPr lang="en-US" dirty="0" smtClean="0"/>
              <a:t> Morgan </a:t>
            </a:r>
          </a:p>
          <a:p>
            <a:r>
              <a:rPr lang="en-US" dirty="0" smtClean="0"/>
              <a:t>SUNY Fredonia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Why are there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in a circle?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602" r="-1214" b="-20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43200" y="2514600"/>
            <a:ext cx="36576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  <a:endCxn id="5" idx="6"/>
          </p:cNvCxnSpPr>
          <p:nvPr/>
        </p:nvCxnSpPr>
        <p:spPr>
          <a:xfrm>
            <a:off x="2743200" y="4229100"/>
            <a:ext cx="365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39323" y="4029722"/>
            <a:ext cx="1752599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334000" y="4135144"/>
            <a:ext cx="99059" cy="19937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172200" y="4135144"/>
            <a:ext cx="762000" cy="436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00909" y="4431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59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295400"/>
            <a:ext cx="4631765" cy="472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10200" y="32766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38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2326688" y="1295400"/>
            <a:ext cx="4572000" cy="472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24600" y="4800600"/>
            <a:ext cx="838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10400" y="501588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015883"/>
                <a:ext cx="6096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anything raised to the zero power equal to 1?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323652"/>
                <a:ext cx="7772400" cy="4077148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en-US" sz="7000" b="1" dirty="0" smtClean="0"/>
                  <a:t>PROOF BY EXAMPLE/PATTERN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4500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4500" i="1">
                          <a:latin typeface="Cambria Math"/>
                        </a:rPr>
                        <m:t> </m:t>
                      </m:r>
                      <m:r>
                        <a:rPr lang="en-US" sz="4500" b="0" i="1" smtClean="0">
                          <a:latin typeface="Cambria Math"/>
                        </a:rPr>
                        <m:t>  </m:t>
                      </m:r>
                      <m:r>
                        <a:rPr lang="en-US" sz="4500" i="1">
                          <a:latin typeface="Cambria Math"/>
                        </a:rPr>
                        <m:t>       </m:t>
                      </m:r>
                      <m:sSup>
                        <m:sSupPr>
                          <m:ctrlPr>
                            <a:rPr lang="en-US" sz="4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45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500" i="1">
                          <a:latin typeface="Cambria Math"/>
                        </a:rPr>
                        <m:t>  </m:t>
                      </m:r>
                      <m:r>
                        <a:rPr lang="en-US" sz="4500" b="0" i="1" smtClean="0">
                          <a:latin typeface="Cambria Math"/>
                        </a:rPr>
                        <m:t>  </m:t>
                      </m:r>
                      <m:r>
                        <a:rPr lang="en-US" sz="4500" i="1">
                          <a:latin typeface="Cambria Math"/>
                        </a:rPr>
                        <m:t>         </m:t>
                      </m:r>
                      <m:sSup>
                        <m:sSupPr>
                          <m:ctrlPr>
                            <a:rPr lang="en-US" sz="4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45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45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4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/>
                            </a:rPr>
                            <m:t>   </m:t>
                          </m:r>
                          <m:r>
                            <a:rPr lang="en-US" sz="45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4500" i="1">
                              <a:latin typeface="Cambria Math"/>
                            </a:rPr>
                            <m:t>     3</m:t>
                          </m:r>
                        </m:e>
                        <m:sup>
                          <m:r>
                            <a:rPr lang="en-US" sz="45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4500" i="1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4500" i="1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i="1">
                          <a:latin typeface="Cambria Math"/>
                        </a:rPr>
                        <m:t>3      </m:t>
                      </m:r>
                      <m:r>
                        <a:rPr lang="en-US" sz="4500" b="0" i="1" smtClean="0">
                          <a:latin typeface="Cambria Math"/>
                        </a:rPr>
                        <m:t>  </m:t>
                      </m:r>
                      <m:r>
                        <a:rPr lang="en-US" sz="4500" i="1">
                          <a:latin typeface="Cambria Math"/>
                        </a:rPr>
                        <m:t>    9        </m:t>
                      </m:r>
                      <m:r>
                        <a:rPr lang="en-US" sz="4500" b="0" i="1" smtClean="0">
                          <a:latin typeface="Cambria Math"/>
                        </a:rPr>
                        <m:t>  </m:t>
                      </m:r>
                      <m:r>
                        <a:rPr lang="en-US" sz="4500" i="1">
                          <a:latin typeface="Cambria Math"/>
                        </a:rPr>
                        <m:t>     27   </m:t>
                      </m:r>
                      <m:r>
                        <a:rPr lang="en-US" sz="4500" b="0" i="1" smtClean="0">
                          <a:latin typeface="Cambria Math"/>
                        </a:rPr>
                        <m:t>  </m:t>
                      </m:r>
                      <m:r>
                        <a:rPr lang="en-US" sz="4500" i="1">
                          <a:latin typeface="Cambria Math"/>
                        </a:rPr>
                        <m:t>      81 </m:t>
                      </m:r>
                    </m:oMath>
                  </m:oMathPara>
                </a14:m>
                <a:endParaRPr lang="en-US" sz="4500" dirty="0"/>
              </a:p>
              <a:p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n-US" sz="4500" i="1" dirty="0" smtClean="0"/>
                  <a:t>Pattern?!</a:t>
                </a:r>
              </a:p>
              <a:p>
                <a:endParaRPr lang="en-US" i="1" dirty="0"/>
              </a:p>
              <a:p>
                <a:endParaRPr lang="en-US" sz="3400" i="1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0" i="1" smtClean="0">
                          <a:latin typeface="Cambria Math"/>
                        </a:rPr>
                        <m:t>…</m:t>
                      </m:r>
                      <m:r>
                        <a:rPr lang="en-US" sz="34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           </m:t>
                      </m:r>
                      <m:sSup>
                        <m:sSupPr>
                          <m:ctrlPr>
                            <a:rPr lang="en-US" sz="3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4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3400" i="1">
                          <a:latin typeface="Cambria Math"/>
                        </a:rPr>
                        <m:t> ....     </m:t>
                      </m:r>
                    </m:oMath>
                  </m:oMathPara>
                </a14:m>
                <a:endParaRPr lang="en-US" sz="3400" dirty="0" smtClean="0"/>
              </a:p>
              <a:p>
                <a:pPr marL="68580" indent="0">
                  <a:buNone/>
                </a:pPr>
                <a:endParaRPr lang="en-US" sz="3400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0" i="1" smtClean="0">
                          <a:latin typeface="Cambria Math"/>
                        </a:rPr>
                        <m:t>…</m:t>
                      </m:r>
                      <m:f>
                        <m:fPr>
                          <m:ctrlPr>
                            <a:rPr lang="en-US" sz="3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400" i="1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n-US" sz="3400" i="1">
                          <a:latin typeface="Cambria Math"/>
                        </a:rPr>
                        <m:t>                  </m:t>
                      </m:r>
                      <m:f>
                        <m:fPr>
                          <m:ctrlPr>
                            <a:rPr lang="en-US" sz="3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i="1">
                              <a:latin typeface="Cambria Math"/>
                            </a:rPr>
                            <m:t>1 </m:t>
                          </m:r>
                        </m:num>
                        <m:den>
                          <m:r>
                            <a:rPr lang="en-US" sz="3400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3400" i="1">
                          <a:latin typeface="Cambria Math"/>
                        </a:rPr>
                        <m:t>               </m:t>
                      </m:r>
                      <m:f>
                        <m:fPr>
                          <m:ctrlPr>
                            <a:rPr lang="en-US" sz="3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400" i="1">
                          <a:latin typeface="Cambria Math"/>
                        </a:rPr>
                        <m:t>               1               3                  9                  2               81  ....</m:t>
                      </m:r>
                    </m:oMath>
                  </m:oMathPara>
                </a14:m>
                <a:endParaRPr lang="en-US" sz="3400" dirty="0" smtClean="0"/>
              </a:p>
              <a:p>
                <a:pPr marL="68580" indent="0">
                  <a:buNone/>
                </a:pPr>
                <a:endParaRPr lang="en-US" sz="3400" dirty="0" smtClean="0"/>
              </a:p>
              <a:p>
                <a:pPr marL="68580" indent="0">
                  <a:buNone/>
                </a:pPr>
                <a:endParaRPr lang="en-US" sz="3400" dirty="0"/>
              </a:p>
              <a:p>
                <a:pPr marL="68580" indent="0">
                  <a:buNone/>
                </a:pPr>
                <a:endParaRPr lang="en-US" sz="3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323652"/>
                <a:ext cx="7772400" cy="4077148"/>
              </a:xfrm>
              <a:blipFill rotWithShape="1">
                <a:blip r:embed="rId2"/>
                <a:stretch>
                  <a:fillRect l="-78" t="-4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3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b="1" dirty="0" smtClean="0"/>
              <a:t>More Rigorous Proof…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15340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Proof using law of exponents</a:t>
                </a:r>
              </a:p>
              <a:p>
                <a:pPr marL="68580" indent="0">
                  <a:buNone/>
                </a:pPr>
                <a:r>
                  <a:rPr lang="en-US" dirty="0" smtClean="0"/>
                  <a:t>Provided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6858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000"/>
                        <m:t>    </m:t>
                      </m:r>
                      <m:r>
                        <m:rPr>
                          <m:nor/>
                        </m:rPr>
                        <a:rPr lang="en-US" sz="2000"/>
                        <m:t>or</m:t>
                      </m:r>
                      <m:r>
                        <m:rPr>
                          <m:nor/>
                        </m:rPr>
                        <a:rPr lang="en-US" sz="2000"/>
                        <m:t>    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marL="68580" indent="0" algn="just">
                  <a:buNone/>
                </a:pPr>
                <a:endParaRPr lang="en-US" dirty="0"/>
              </a:p>
              <a:p>
                <a:pPr marL="6858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p>
                      </m:sSup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0+1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68580" indent="0" algn="just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         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0+1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68580" indent="0">
                  <a:buNone/>
                </a:pPr>
                <a:endParaRPr lang="en-US" sz="1800" dirty="0"/>
              </a:p>
              <a:p>
                <a:pPr marL="6858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    </m:t>
                      </m:r>
                      <m:sSup>
                        <m:sSupPr>
                          <m:ctrlPr>
                            <a:rPr lang="en-US" sz="19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9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68580" indent="0" algn="just">
                  <a:buNone/>
                </a:pPr>
                <a:endParaRPr lang="en-US" dirty="0" smtClean="0"/>
              </a:p>
              <a:p>
                <a:pPr marL="6858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sz="19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9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9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9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 marL="68580" indent="0" algn="just">
                  <a:buNone/>
                </a:pPr>
                <a:endParaRPr lang="en-US" dirty="0"/>
              </a:p>
              <a:p>
                <a:pPr marL="68580" indent="0" algn="just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153400" cy="4800600"/>
              </a:xfrm>
              <a:blipFill rotWithShape="1">
                <a:blip r:embed="rId2"/>
                <a:stretch>
                  <a:fillRect l="-75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4724400" y="2971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4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b="1" dirty="0" smtClean="0"/>
              <a:t>Why does 0!=1?!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323652"/>
                <a:ext cx="6777317" cy="392474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 general: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! = 1∗2∗3∗...∗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1!=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2!=1!∗2</m:t>
                      </m:r>
                    </m:oMath>
                  </m:oMathPara>
                </a14:m>
                <a:endParaRPr lang="en-US" dirty="0"/>
              </a:p>
              <a:p>
                <a:pPr marL="68580" indent="0"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3!=2!∗3</m:t>
                      </m:r>
                    </m:oMath>
                  </m:oMathPara>
                </a14:m>
                <a:endParaRPr lang="en-US" dirty="0"/>
              </a:p>
              <a:p>
                <a:pPr marL="68580" indent="0"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  <m:r>
                        <a:rPr lang="en-US" i="1">
                          <a:latin typeface="Cambria Math"/>
                        </a:rPr>
                        <m:t>4!=3!∗4</m:t>
                      </m:r>
                    </m:oMath>
                  </m:oMathPara>
                </a14:m>
                <a:endParaRPr lang="en-US" dirty="0" smtClean="0"/>
              </a:p>
              <a:p>
                <a:pPr marL="68580" indent="0"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5!=4!∗5</m:t>
                      </m:r>
                    </m:oMath>
                  </m:oMathPara>
                </a14:m>
                <a:endParaRPr lang="en-US" dirty="0"/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323652"/>
                <a:ext cx="6777317" cy="3924748"/>
              </a:xfrm>
              <a:blipFill rotWithShape="1">
                <a:blip r:embed="rId2"/>
                <a:stretch>
                  <a:fillRect t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7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024744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Working backwards…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3000"/>
                <a:ext cx="7391400" cy="5334000"/>
              </a:xfrm>
            </p:spPr>
            <p:txBody>
              <a:bodyPr>
                <a:no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=4!</m:t>
                      </m:r>
                    </m:oMath>
                  </m:oMathPara>
                </a14:m>
                <a:endParaRPr lang="en-US" sz="2000" dirty="0" smtClean="0"/>
              </a:p>
              <a:p>
                <a:pPr marL="68580" indent="0">
                  <a:buNone/>
                </a:pPr>
                <a:endParaRPr lang="en-US" sz="2000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=3!</m:t>
                      </m:r>
                    </m:oMath>
                  </m:oMathPara>
                </a14:m>
                <a:endParaRPr lang="en-US" sz="2000" dirty="0" smtClean="0"/>
              </a:p>
              <a:p>
                <a:pPr marL="68580" indent="0">
                  <a:buNone/>
                </a:pPr>
                <a:endParaRPr lang="en-US" sz="2000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=2!</m:t>
                      </m:r>
                    </m:oMath>
                  </m:oMathPara>
                </a14:m>
                <a:endParaRPr lang="en-US" sz="2000" dirty="0" smtClean="0"/>
              </a:p>
              <a:p>
                <a:pPr marL="68580" indent="0">
                  <a:buNone/>
                </a:pPr>
                <a:endParaRPr lang="en-US" sz="2000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=1!</m:t>
                      </m:r>
                    </m:oMath>
                  </m:oMathPara>
                </a14:m>
                <a:endParaRPr lang="en-US" sz="2000" dirty="0" smtClean="0"/>
              </a:p>
              <a:p>
                <a:pPr marL="68580" indent="0">
                  <a:buNone/>
                </a:pPr>
                <a:endParaRPr lang="en-US" sz="2000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=0!</m:t>
                      </m:r>
                    </m:oMath>
                  </m:oMathPara>
                </a14:m>
                <a:endParaRPr lang="en-US" sz="2000" dirty="0" smtClean="0"/>
              </a:p>
              <a:p>
                <a:pPr marL="68580" indent="0">
                  <a:buNone/>
                </a:pPr>
                <a:endParaRPr lang="en-US" sz="2000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1=0!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3000"/>
                <a:ext cx="7391400" cy="5334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93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Why can't you divide by 0? </a:t>
            </a:r>
            <a:endParaRPr 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676400"/>
                <a:ext cx="6777317" cy="4800600"/>
              </a:xfrm>
            </p:spPr>
            <p:txBody>
              <a:bodyPr/>
              <a:lstStyle/>
              <a:p>
                <a:r>
                  <a:rPr lang="en-US" dirty="0" smtClean="0"/>
                  <a:t>Relate multiplication with division: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Why? …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b="0" dirty="0" smtClean="0"/>
              </a:p>
              <a:p>
                <a:pPr marL="68580" indent="0">
                  <a:buNone/>
                </a:pPr>
                <a:r>
                  <a:rPr lang="en-US" dirty="0" smtClean="0"/>
                  <a:t>Now try 0: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?!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But, zero times ANYTHING is zero, so there is NO SOLUTION!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676400"/>
                <a:ext cx="6777317" cy="4800600"/>
              </a:xfrm>
              <a:blipFill rotWithShape="1">
                <a:blip r:embed="rId2"/>
                <a:stretch>
                  <a:fillRect l="-360" t="-1015" b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13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Factor (Product)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3200400"/>
                <a:ext cx="6777317" cy="2632229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𝒂𝒃</m:t>
                    </m:r>
                    <m:r>
                      <a:rPr lang="en-US" b="1" i="1" dirty="0">
                        <a:latin typeface="Cambria Math"/>
                      </a:rPr>
                      <m:t> = </m:t>
                    </m:r>
                    <m:r>
                      <a:rPr lang="en-US" b="1" i="1" dirty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/>
                  <a:t>, then either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𝒂</m:t>
                    </m:r>
                    <m:r>
                      <a:rPr lang="en-US" b="1" i="1" dirty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𝒃</m:t>
                    </m:r>
                    <m:r>
                      <a:rPr lang="en-US" b="1" i="1" dirty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or both are equal to zero if a and b are </a:t>
                </a:r>
                <a:r>
                  <a:rPr lang="en-US" dirty="0">
                    <a:hlinkClick r:id="rId2" tooltip="More about real numbers"/>
                  </a:rPr>
                  <a:t>real </a:t>
                </a:r>
                <a:r>
                  <a:rPr lang="en-US" dirty="0" smtClean="0">
                    <a:hlinkClick r:id="rId2" tooltip="More about real numbers"/>
                  </a:rPr>
                  <a:t>numbers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3200400"/>
                <a:ext cx="6777317" cy="2632229"/>
              </a:xfrm>
              <a:blipFill rotWithShape="1">
                <a:blip r:embed="rId3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60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fun one’s to explore!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1 prime?</a:t>
            </a:r>
          </a:p>
          <a:p>
            <a:r>
              <a:rPr lang="en-US" dirty="0" smtClean="0"/>
              <a:t>What is an imaginary number?</a:t>
            </a:r>
          </a:p>
          <a:p>
            <a:r>
              <a:rPr lang="en-US" dirty="0" smtClean="0"/>
              <a:t>Is infinity a real number?</a:t>
            </a:r>
          </a:p>
          <a:p>
            <a:r>
              <a:rPr lang="en-US" dirty="0" smtClean="0"/>
              <a:t>Where does the quadratic formula come from?</a:t>
            </a:r>
          </a:p>
          <a:p>
            <a:r>
              <a:rPr lang="en-US" dirty="0" smtClean="0"/>
              <a:t>Why is a positive number times a negative number a negative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Websites: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www.mathforum.org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www.scienceforums.net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www.mathmojo.com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www.teachertube.com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455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Stump The Chump</vt:lpstr>
      <vt:lpstr>Why is anything raised to the zero power equal to 1?</vt:lpstr>
      <vt:lpstr>More Rigorous Proof…</vt:lpstr>
      <vt:lpstr>Why does 0!=1?!</vt:lpstr>
      <vt:lpstr>Working backwards… </vt:lpstr>
      <vt:lpstr>Why can't you divide by 0? </vt:lpstr>
      <vt:lpstr>Zero Factor (Product) Theorem</vt:lpstr>
      <vt:lpstr>Some fun one’s to explore!</vt:lpstr>
      <vt:lpstr>Favorite Websites:</vt:lpstr>
      <vt:lpstr>Why are there 360° in a circle?</vt:lpstr>
      <vt:lpstr>PowerPoint Presentation</vt:lpstr>
    </vt:vector>
  </TitlesOfParts>
  <Company>SUNY Fredonia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Stump The Chump</dc:title>
  <dc:creator>SUNY Fredonia</dc:creator>
  <cp:lastModifiedBy>SUNY Fredonia</cp:lastModifiedBy>
  <cp:revision>17</cp:revision>
  <cp:lastPrinted>2011-10-20T17:29:28Z</cp:lastPrinted>
  <dcterms:created xsi:type="dcterms:W3CDTF">2011-10-18T17:30:14Z</dcterms:created>
  <dcterms:modified xsi:type="dcterms:W3CDTF">2011-11-30T19:01:16Z</dcterms:modified>
</cp:coreProperties>
</file>