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4" r:id="rId4"/>
    <p:sldId id="265" r:id="rId5"/>
    <p:sldId id="286" r:id="rId6"/>
    <p:sldId id="258" r:id="rId7"/>
    <p:sldId id="266" r:id="rId8"/>
    <p:sldId id="267" r:id="rId9"/>
    <p:sldId id="259" r:id="rId10"/>
    <p:sldId id="283" r:id="rId11"/>
    <p:sldId id="275" r:id="rId12"/>
    <p:sldId id="276" r:id="rId13"/>
    <p:sldId id="277" r:id="rId14"/>
    <p:sldId id="284" r:id="rId15"/>
    <p:sldId id="278" r:id="rId16"/>
    <p:sldId id="279" r:id="rId17"/>
    <p:sldId id="280" r:id="rId18"/>
    <p:sldId id="281" r:id="rId19"/>
    <p:sldId id="282" r:id="rId20"/>
    <p:sldId id="285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ECCC-CDE1-4F43-A976-D160EF462DCE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4BA-914E-4EAC-837A-30A3E2BCD3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ECCC-CDE1-4F43-A976-D160EF462DCE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4BA-914E-4EAC-837A-30A3E2BCD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ECCC-CDE1-4F43-A976-D160EF462DCE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4BA-914E-4EAC-837A-30A3E2BCD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ECCC-CDE1-4F43-A976-D160EF462DCE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4BA-914E-4EAC-837A-30A3E2BCD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ECCC-CDE1-4F43-A976-D160EF462DCE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4BA-914E-4EAC-837A-30A3E2BCD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ECCC-CDE1-4F43-A976-D160EF462DCE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4BA-914E-4EAC-837A-30A3E2BCD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ECCC-CDE1-4F43-A976-D160EF462DCE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4BA-914E-4EAC-837A-30A3E2BCD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ECCC-CDE1-4F43-A976-D160EF462DCE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4BA-914E-4EAC-837A-30A3E2BCD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ECCC-CDE1-4F43-A976-D160EF462DCE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4BA-914E-4EAC-837A-30A3E2BCD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ECCC-CDE1-4F43-A976-D160EF462DCE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4BA-914E-4EAC-837A-30A3E2BCD3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ECAECCC-CDE1-4F43-A976-D160EF462DCE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204A4BA-914E-4EAC-837A-30A3E2BCD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CAECCC-CDE1-4F43-A976-D160EF462DCE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204A4BA-914E-4EAC-837A-30A3E2BCD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lb3974@fredonia.edu" TargetMode="External"/><Relationship Id="rId2" Type="http://schemas.openxmlformats.org/officeDocument/2006/relationships/hyperlink" Target="mailto:matt5895@fredonia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4SdNUwgkcg" TargetMode="External"/><Relationship Id="rId2" Type="http://schemas.openxmlformats.org/officeDocument/2006/relationships/hyperlink" Target="http://www.youtube.com/watch?v=WEWOFUhiXu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feldman.com/mathpro/screenshot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74848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Integrating Technology: </a:t>
            </a:r>
            <a:br>
              <a:rPr lang="en-US" dirty="0" smtClean="0"/>
            </a:br>
            <a:r>
              <a:rPr lang="en-US" dirty="0" smtClean="0"/>
              <a:t>I’ve got an App for that!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8077200" cy="149961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James Matte</a:t>
            </a:r>
          </a:p>
          <a:p>
            <a:r>
              <a:rPr lang="en-US" dirty="0" smtClean="0">
                <a:hlinkClick r:id="rId2"/>
              </a:rPr>
              <a:t>JMatte@fredonia.edu</a:t>
            </a:r>
            <a:endParaRPr lang="en-US" dirty="0" smtClean="0"/>
          </a:p>
          <a:p>
            <a:r>
              <a:rPr lang="en-US" dirty="0" smtClean="0"/>
              <a:t>Nicole </a:t>
            </a:r>
            <a:r>
              <a:rPr lang="en-US" dirty="0" err="1" smtClean="0"/>
              <a:t>Calbi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NCalbi@fredonia.edu</a:t>
            </a:r>
            <a:endParaRPr lang="en-US" dirty="0" smtClean="0"/>
          </a:p>
          <a:p>
            <a:r>
              <a:rPr lang="en-US" dirty="0" smtClean="0"/>
              <a:t>SUNY Fredonia</a:t>
            </a:r>
          </a:p>
          <a:p>
            <a:r>
              <a:rPr lang="en-US" dirty="0" smtClean="0"/>
              <a:t>AMTNYS</a:t>
            </a:r>
          </a:p>
          <a:p>
            <a:r>
              <a:rPr lang="en-US" dirty="0" smtClean="0"/>
              <a:t>October 28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Can Wolfram Course Assistant Benefit a Mathematics Classroom?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App can be used as a resource for students to check in class exercises</a:t>
            </a:r>
          </a:p>
          <a:p>
            <a:r>
              <a:rPr lang="en-US" dirty="0" smtClean="0"/>
              <a:t>Aide lessons to help students better understand the material</a:t>
            </a:r>
          </a:p>
          <a:p>
            <a:r>
              <a:rPr lang="en-US" dirty="0" smtClean="0"/>
              <a:t>Save on class time by graphing solutions to help students get a different perspective on a problem</a:t>
            </a:r>
          </a:p>
          <a:p>
            <a:r>
              <a:rPr lang="en-US" dirty="0" smtClean="0"/>
              <a:t>Help emphasize how inverses of a function work from the plot that is given when solving for the inverse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 Touch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Great App for beginners because it teaches you the skills while using the correct techniques </a:t>
            </a:r>
          </a:p>
          <a:p>
            <a:r>
              <a:rPr lang="en-US" dirty="0" smtClean="0"/>
              <a:t> Algebra Touch allows users to able to drag to rearrange, tap to simplify, and draw lines to eliminate identical terms</a:t>
            </a:r>
          </a:p>
          <a:p>
            <a:r>
              <a:rPr lang="en-US" dirty="0" smtClean="0"/>
              <a:t>The App has different level of difficulties </a:t>
            </a:r>
          </a:p>
          <a:p>
            <a:r>
              <a:rPr lang="en-US" dirty="0"/>
              <a:t>Students can be gain practice of mathematical concepts by using the randomly generated problems or creating their </a:t>
            </a:r>
            <a:r>
              <a:rPr lang="en-US" dirty="0" smtClean="0"/>
              <a:t>own</a:t>
            </a:r>
          </a:p>
          <a:p>
            <a:r>
              <a:rPr lang="en-US" dirty="0" smtClean="0"/>
              <a:t>Cost of App: </a:t>
            </a:r>
            <a:r>
              <a:rPr lang="en-US" dirty="0"/>
              <a:t>$2.99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536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on the operation that comes first and it will reduce</a:t>
            </a:r>
          </a:p>
          <a:p>
            <a:r>
              <a:rPr lang="en-US" dirty="0"/>
              <a:t>The App shows if the correct techniques are used because it will not allow students to do the wrong operations.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53515"/>
            <a:ext cx="2959100" cy="2378607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xmlns="" val="248783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Compared to Texas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calculator can’t tell students if they have the correct answer or if they are performing the correct step </a:t>
            </a:r>
          </a:p>
          <a:p>
            <a:r>
              <a:rPr lang="en-US" dirty="0" smtClean="0"/>
              <a:t>This App shows a great visual or the process of factoring and distributing </a:t>
            </a:r>
          </a:p>
          <a:p>
            <a:r>
              <a:rPr lang="en-US" dirty="0" smtClean="0"/>
              <a:t>This App can teach the techniques hands on rather than just punching things into a calculator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785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Can Algebra Touch Benefit a Mathematics Classroom?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Algebra Touch can be used to go </a:t>
            </a:r>
            <a:r>
              <a:rPr lang="en-US" dirty="0"/>
              <a:t>over homework problems</a:t>
            </a:r>
          </a:p>
          <a:p>
            <a:r>
              <a:rPr lang="en-US" dirty="0"/>
              <a:t>Use as a calculator</a:t>
            </a:r>
          </a:p>
          <a:p>
            <a:r>
              <a:rPr lang="en-US" dirty="0" smtClean="0"/>
              <a:t>Teachers can use </a:t>
            </a:r>
            <a:r>
              <a:rPr lang="en-US" dirty="0"/>
              <a:t>the random generator to make quiz problems</a:t>
            </a:r>
          </a:p>
          <a:p>
            <a:r>
              <a:rPr lang="en-US" dirty="0" smtClean="0"/>
              <a:t>This App can be projected </a:t>
            </a:r>
            <a:r>
              <a:rPr lang="en-US" dirty="0"/>
              <a:t>to show how </a:t>
            </a:r>
            <a:r>
              <a:rPr lang="en-US" dirty="0" smtClean="0"/>
              <a:t>properties and order of operations </a:t>
            </a:r>
            <a:r>
              <a:rPr lang="en-US" dirty="0"/>
              <a:t>work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Pro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Explains many of the key concepts that are covered throughout the mathematics curriculum. </a:t>
            </a:r>
          </a:p>
          <a:p>
            <a:r>
              <a:rPr lang="en-US" dirty="0" smtClean="0"/>
              <a:t>This app can be used as a resource for struggling students to help them better understand the more advanced concepts. </a:t>
            </a:r>
          </a:p>
          <a:p>
            <a:r>
              <a:rPr lang="en-US" dirty="0"/>
              <a:t>The solvers and tutorials add an interactive element for </a:t>
            </a:r>
            <a:r>
              <a:rPr lang="en-US" dirty="0" smtClean="0"/>
              <a:t>students</a:t>
            </a:r>
          </a:p>
          <a:p>
            <a:r>
              <a:rPr lang="en-US" dirty="0" smtClean="0"/>
              <a:t>This App can serve as a review for students throughout math courses which can include: </a:t>
            </a:r>
          </a:p>
          <a:p>
            <a:pPr marL="118872" indent="0" algn="ctr">
              <a:buNone/>
            </a:pPr>
            <a:r>
              <a:rPr lang="en-US" dirty="0" smtClean="0"/>
              <a:t>Algebra, Geometry, Probability, Statistics, Trigonometry, and even Calculus</a:t>
            </a:r>
            <a:endParaRPr lang="en-US" dirty="0"/>
          </a:p>
          <a:p>
            <a:r>
              <a:rPr lang="en-US" dirty="0" smtClean="0"/>
              <a:t>Cost of App: </a:t>
            </a:r>
            <a:r>
              <a:rPr lang="en-US" dirty="0"/>
              <a:t>$1.99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21335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Computing determinant and inverse of 2x2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19660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a 2x2 matrix, Math Pro can compute and show how to compute the determinant of a </a:t>
            </a:r>
            <a:r>
              <a:rPr lang="en-US" dirty="0" smtClean="0"/>
              <a:t>function</a:t>
            </a:r>
          </a:p>
          <a:p>
            <a:r>
              <a:rPr lang="en-US" dirty="0" smtClean="0"/>
              <a:t>It can also compute the inverse of a matrix</a:t>
            </a:r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6670" y="3031836"/>
            <a:ext cx="231913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5070" y="3031836"/>
            <a:ext cx="231913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383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Finding an equation of a line given two points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775191"/>
                <a:ext cx="8458200" cy="119660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Given </a:t>
                </a:r>
                <a:r>
                  <a:rPr lang="en-US" dirty="0"/>
                  <a:t>two points on a line, this App gives the equation of the line through those two points. </a:t>
                </a:r>
                <a:endParaRPr lang="en-US" dirty="0" smtClean="0"/>
              </a:p>
              <a:p>
                <a:r>
                  <a:rPr lang="en-US" dirty="0" smtClean="0"/>
                  <a:t>It </a:t>
                </a:r>
                <a:r>
                  <a:rPr lang="en-US" dirty="0"/>
                  <a:t>also calculates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-intercept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/>
                  <a:t>-intercept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775191"/>
                <a:ext cx="8458200" cy="1196609"/>
              </a:xfrm>
              <a:blipFill rotWithShape="1">
                <a:blip r:embed="rId2" cstate="print"/>
                <a:stretch>
                  <a:fillRect t="-6091"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25908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50722"/>
            <a:ext cx="25908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39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of Triangles and Circles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5014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Given three vertices, Math Pro can compute the area of </a:t>
            </a:r>
            <a:r>
              <a:rPr lang="en-US" dirty="0"/>
              <a:t>a</a:t>
            </a:r>
            <a:r>
              <a:rPr lang="en-US" dirty="0" smtClean="0"/>
              <a:t> given triangle and also the lengths of the segments</a:t>
            </a:r>
          </a:p>
          <a:p>
            <a:r>
              <a:rPr lang="en-US" dirty="0" smtClean="0"/>
              <a:t>Math Pro can also compute the area of a circle given its radius.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2464904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5496" y="3124200"/>
            <a:ext cx="2464904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623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Compared to Texas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Plugging in a matrix using Math Pro is much easier than that of a TI calculator which can save classroom time during a lesson. </a:t>
            </a:r>
          </a:p>
          <a:p>
            <a:r>
              <a:rPr lang="en-US" dirty="0" smtClean="0"/>
              <a:t>Finding a line given two points is much easier to do using this app rather than using your calculator to go through all the computation.</a:t>
            </a:r>
          </a:p>
          <a:p>
            <a:r>
              <a:rPr lang="en-US" dirty="0" smtClean="0"/>
              <a:t>Math Pro will calculate the area of triangles and circles where the TI calculators will not.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93661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Wolfram Alpha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Introduces a fundamentally new way to get knowledge and answers- not by searching the web, but by doing dynamic computations by using built-in data, algorithms, and methods.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038600"/>
            <a:ext cx="6858000" cy="216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Can Math Pro Benefit a Mathematics Classroom?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Teachers can use the tutorials in Math Pro to help explain a concept in the curriculum to students</a:t>
            </a:r>
          </a:p>
          <a:p>
            <a:r>
              <a:rPr lang="en-US" dirty="0" smtClean="0"/>
              <a:t>Math Pro can be used for students who need a little extra help afterschool to help them understand the concepts that are covered in the lessons</a:t>
            </a:r>
          </a:p>
          <a:p>
            <a:r>
              <a:rPr lang="en-US" dirty="0" smtClean="0"/>
              <a:t>This app can be used to make any lesson plan interactive</a:t>
            </a:r>
          </a:p>
          <a:p>
            <a:r>
              <a:rPr lang="en-US" dirty="0" smtClean="0"/>
              <a:t>This App can be used as a review of concepts before a test or exam to help students remember the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Demonstrations Online: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b="1" dirty="0" smtClean="0"/>
              <a:t>Wolfram Alpha Course Assistant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www.youtube.com/watch?v=WEWOFUhiXuo</a:t>
            </a:r>
            <a:endParaRPr lang="en-US" dirty="0"/>
          </a:p>
          <a:p>
            <a:pPr marL="118872" indent="0">
              <a:buNone/>
            </a:pPr>
            <a:r>
              <a:rPr lang="en-US" b="1" dirty="0" smtClean="0"/>
              <a:t>Algebra Touch</a:t>
            </a:r>
          </a:p>
          <a:p>
            <a:r>
              <a:rPr lang="en-US" b="1" dirty="0">
                <a:hlinkClick r:id="rId3"/>
              </a:rPr>
              <a:t>http://</a:t>
            </a:r>
            <a:r>
              <a:rPr lang="en-US" b="1" dirty="0" smtClean="0">
                <a:hlinkClick r:id="rId3"/>
              </a:rPr>
              <a:t>www.youtube.com/watch?v=A4SdNUwgkcg</a:t>
            </a:r>
            <a:endParaRPr lang="en-US" b="1" dirty="0" smtClean="0"/>
          </a:p>
          <a:p>
            <a:pPr marL="118872" indent="0">
              <a:buNone/>
            </a:pPr>
            <a:r>
              <a:rPr lang="en-US" b="1" dirty="0"/>
              <a:t>Math Pro</a:t>
            </a:r>
          </a:p>
          <a:p>
            <a:r>
              <a:rPr lang="en-US" dirty="0"/>
              <a:t>Screenshots are available for demonstration</a:t>
            </a:r>
          </a:p>
          <a:p>
            <a:r>
              <a:rPr lang="en-US" dirty="0">
                <a:hlinkClick r:id="rId4"/>
              </a:rPr>
              <a:t>http://www.lfeldman.com/mathpro/screenshots</a:t>
            </a:r>
            <a:endParaRPr lang="en-US" dirty="0"/>
          </a:p>
          <a:p>
            <a:pPr marL="118872" indent="0">
              <a:buNone/>
            </a:pPr>
            <a:endParaRPr lang="en-US" b="1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55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can Wolfram Alpha be used both in and outside the classroom?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visual aids for presentation or lesson plans, including images and graphs. </a:t>
            </a:r>
          </a:p>
          <a:p>
            <a:r>
              <a:rPr lang="en-US" dirty="0" smtClean="0"/>
              <a:t>Shows steps to solving various math problems assigned throughout the curriculum. </a:t>
            </a:r>
          </a:p>
          <a:p>
            <a:r>
              <a:rPr lang="en-US" dirty="0" smtClean="0"/>
              <a:t>For research papers and group projects. </a:t>
            </a:r>
            <a:endParaRPr lang="en-US" dirty="0"/>
          </a:p>
          <a:p>
            <a:r>
              <a:rPr lang="en-US" dirty="0" smtClean="0"/>
              <a:t>Solves </a:t>
            </a:r>
            <a:r>
              <a:rPr lang="en-US" dirty="0"/>
              <a:t>homework problems that teachers assign students in seconds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I’ve got an App for that: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There are many Apps for the </a:t>
            </a:r>
            <a:r>
              <a:rPr lang="en-US" dirty="0" err="1" smtClean="0"/>
              <a:t>iPad</a:t>
            </a:r>
            <a:r>
              <a:rPr lang="en-US" dirty="0" smtClean="0"/>
              <a:t> that are beneficial to educators.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After researching the best Apps, three Apps that can be used are: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Wolfram Algebra Course Assistant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Algebra Touch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Math </a:t>
            </a:r>
            <a:r>
              <a:rPr lang="en-US" dirty="0" smtClean="0"/>
              <a:t>Pro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Wolfram Algebra Course Assistant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Wolfram Algebra Course Assistant is powered by Wolfram Alpha</a:t>
            </a:r>
          </a:p>
          <a:p>
            <a:r>
              <a:rPr lang="en-US" dirty="0" smtClean="0"/>
              <a:t>This app solves specific algebra problems and often shows you how to work through the problem step-by-step. </a:t>
            </a:r>
          </a:p>
          <a:p>
            <a:r>
              <a:rPr lang="en-US" dirty="0" smtClean="0"/>
              <a:t>Wolfram Algebra Course Assistant can be useful with the following topics:</a:t>
            </a:r>
            <a:endParaRPr lang="en-US" sz="4000" dirty="0" smtClean="0"/>
          </a:p>
          <a:p>
            <a:pPr lvl="2">
              <a:buClr>
                <a:schemeClr val="accent1"/>
              </a:buClr>
              <a:buFont typeface="Wingdings" pitchFamily="2" charset="2"/>
              <a:buChar char="q"/>
            </a:pPr>
            <a:r>
              <a:rPr lang="en-US" dirty="0" smtClean="0"/>
              <a:t>Solving Systems of Equations</a:t>
            </a:r>
            <a:endParaRPr lang="en-US" sz="3200" dirty="0" smtClean="0"/>
          </a:p>
          <a:p>
            <a:pPr lvl="2">
              <a:buClr>
                <a:schemeClr val="accent1"/>
              </a:buClr>
              <a:buFont typeface="Wingdings" pitchFamily="2" charset="2"/>
              <a:buChar char="q"/>
            </a:pPr>
            <a:r>
              <a:rPr lang="en-US" dirty="0" smtClean="0"/>
              <a:t>Factoring Higher Degree Polynomials</a:t>
            </a:r>
            <a:endParaRPr lang="en-US" sz="3200" dirty="0" smtClean="0"/>
          </a:p>
          <a:p>
            <a:pPr lvl="2">
              <a:buClr>
                <a:schemeClr val="accent1"/>
              </a:buClr>
              <a:buFont typeface="Wingdings" pitchFamily="2" charset="2"/>
              <a:buChar char="q"/>
            </a:pPr>
            <a:r>
              <a:rPr lang="en-US" dirty="0" smtClean="0"/>
              <a:t>Finding the Inverse of a Function</a:t>
            </a:r>
            <a:endParaRPr lang="en-US" sz="3200" dirty="0" smtClean="0"/>
          </a:p>
          <a:p>
            <a:pPr lvl="2">
              <a:buClr>
                <a:schemeClr val="accent1"/>
              </a:buClr>
              <a:buFont typeface="Wingdings" pitchFamily="2" charset="2"/>
              <a:buChar char="q"/>
            </a:pPr>
            <a:r>
              <a:rPr lang="en-US" dirty="0" smtClean="0"/>
              <a:t>Dividing any Two Expressions</a:t>
            </a:r>
            <a:endParaRPr lang="en-US" sz="3200" dirty="0" smtClean="0"/>
          </a:p>
          <a:p>
            <a:pPr lvl="2">
              <a:buClr>
                <a:schemeClr val="accent1"/>
              </a:buClr>
              <a:buFont typeface="Wingdings" pitchFamily="2" charset="2"/>
              <a:buChar char="q"/>
            </a:pPr>
            <a:r>
              <a:rPr lang="en-US" dirty="0" smtClean="0"/>
              <a:t>Expanding any Polynomial</a:t>
            </a:r>
            <a:endParaRPr lang="en-US" sz="3200" dirty="0" smtClean="0"/>
          </a:p>
          <a:p>
            <a:pPr lvl="2">
              <a:buClr>
                <a:schemeClr val="accent1"/>
              </a:buClr>
              <a:buFont typeface="Wingdings" pitchFamily="2" charset="2"/>
              <a:buChar char="q"/>
            </a:pPr>
            <a:r>
              <a:rPr lang="en-US" dirty="0" smtClean="0"/>
              <a:t>Simplifying Fractions, Square Roots, or Other Expressions</a:t>
            </a:r>
            <a:endParaRPr lang="en-US" sz="3200" dirty="0" smtClean="0"/>
          </a:p>
          <a:p>
            <a:r>
              <a:rPr lang="en-US" dirty="0" smtClean="0"/>
              <a:t>Cost of App: $1.99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Solve System of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077200" cy="66320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Wolfram Algebra Course Assistant can solve </a:t>
            </a:r>
            <a:r>
              <a:rPr lang="en-US" dirty="0"/>
              <a:t>a simple equation or a system of equations for specific variables</a:t>
            </a:r>
            <a:r>
              <a:rPr lang="en-US" dirty="0" smtClean="0"/>
              <a:t>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3782"/>
            <a:ext cx="593407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0800" y="2438400"/>
            <a:ext cx="2514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1"/>
              </a:buClr>
              <a:buFont typeface="Wingdings" pitchFamily="2" charset="2"/>
              <a:buChar char="v"/>
            </a:pPr>
            <a:r>
              <a:rPr lang="en-US" dirty="0" smtClean="0"/>
              <a:t>This App will solve a single equation or can solve a system of equations given a </a:t>
            </a:r>
            <a:r>
              <a:rPr lang="en-US" dirty="0" smtClean="0"/>
              <a:t>variable</a:t>
            </a:r>
            <a:endParaRPr lang="en-US" dirty="0" smtClean="0"/>
          </a:p>
          <a:p>
            <a:pPr lvl="0">
              <a:buClr>
                <a:schemeClr val="accent1"/>
              </a:buClr>
              <a:buFont typeface="Wingdings" pitchFamily="2" charset="2"/>
              <a:buChar char="v"/>
            </a:pPr>
            <a:r>
              <a:rPr lang="en-US" dirty="0" smtClean="0"/>
              <a:t>The result gives the zeros of the function and thus solving for  </a:t>
            </a:r>
          </a:p>
          <a:p>
            <a:pPr lvl="0">
              <a:buClr>
                <a:schemeClr val="accent1"/>
              </a:buClr>
              <a:buFont typeface="Wingdings" pitchFamily="2" charset="2"/>
              <a:buChar char="v"/>
            </a:pPr>
            <a:r>
              <a:rPr lang="en-US" dirty="0" smtClean="0"/>
              <a:t>The App also plots the roots of a given equation on a graph.</a:t>
            </a: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870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This App can factor higher degree polynomials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91127" y="2057400"/>
                <a:ext cx="8229600" cy="434609"/>
              </a:xfrm>
              <a:prstGeom prst="rect">
                <a:avLst/>
              </a:prstGeom>
            </p:spPr>
            <p:txBody>
              <a:bodyPr vert="horz" lIns="54864" tIns="91440" rtlCol="0">
                <a:normAutofit fontScale="70000" lnSpcReduction="20000"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/>
                  <a:buChar char="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/>
                  <a:buChar char="▪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/>
                  <a:buChar char="▪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Wingdings 3"/>
                  <a:buChar char=""/>
                  <a:defRPr kumimoji="0" lang="en-US" sz="20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r>
                  <a:rPr lang="en-US" dirty="0" smtClean="0"/>
                  <a:t>Example: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+8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+14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−8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27" y="2057400"/>
                <a:ext cx="8229600" cy="43460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12676" b="-2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126" y="2721225"/>
            <a:ext cx="4679191" cy="356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400" y="2492009"/>
            <a:ext cx="33343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/>
              <a:t>Shows the factors of higher degree polynomials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/>
              <a:t>Also gives different plots given the equation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/>
              <a:t>Shows the irreducible factorization of any polynomial</a:t>
            </a:r>
          </a:p>
        </p:txBody>
      </p:sp>
    </p:spTree>
    <p:extLst>
      <p:ext uri="{BB962C8B-B14F-4D97-AF65-F5344CB8AC3E}">
        <p14:creationId xmlns:p14="http://schemas.microsoft.com/office/powerpoint/2010/main" xmlns="" val="100392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Inverse of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27280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Given a function, Wolfram Course Assistant can find the inverse of a function.</a:t>
            </a:r>
          </a:p>
          <a:p>
            <a:r>
              <a:rPr lang="en-US" dirty="0" smtClean="0"/>
              <a:t>It also will plot both the original function and the inverse of the function.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30408"/>
            <a:ext cx="4867274" cy="379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5867400" y="2971800"/>
                <a:ext cx="2895600" cy="3508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=2</m:t>
                    </m:r>
                    <m:r>
                      <a:rPr lang="en-US" sz="1600" b="0" i="1" smtClean="0">
                        <a:latin typeface="Cambria Math"/>
                      </a:rPr>
                      <m:t>𝑥</m:t>
                    </m:r>
                    <m:r>
                      <a:rPr lang="en-US" sz="1600" b="0" i="1" smtClean="0">
                        <a:latin typeface="Cambria Math"/>
                      </a:rPr>
                      <m:t>−3</m:t>
                    </m:r>
                  </m:oMath>
                </a14:m>
                <a:endParaRPr lang="en-US" sz="1600" dirty="0" smtClean="0"/>
              </a:p>
              <a:p>
                <a:pPr marL="285750" indent="-285750">
                  <a:buClr>
                    <a:schemeClr val="accent1"/>
                  </a:buClr>
                  <a:buFont typeface="Wingdings" pitchFamily="2" charset="2"/>
                  <a:buChar char="Ø"/>
                </a:pPr>
                <a:r>
                  <a:rPr lang="en-US" sz="1600" dirty="0" smtClean="0"/>
                  <a:t>Computes the inverse of the function: </a:t>
                </a:r>
              </a:p>
              <a:p>
                <a:pPr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 smtClean="0"/>
              </a:p>
              <a:p>
                <a:pPr marL="285750" indent="-285750">
                  <a:buClr>
                    <a:schemeClr val="accent1"/>
                  </a:buClr>
                  <a:buFont typeface="Wingdings" pitchFamily="2" charset="2"/>
                  <a:buChar char="Ø"/>
                </a:pPr>
                <a:r>
                  <a:rPr lang="en-US" sz="1600" dirty="0" smtClean="0"/>
                  <a:t>Plots the given function and it’s inverse</a:t>
                </a:r>
              </a:p>
              <a:p>
                <a:pPr marL="285750" indent="-285750">
                  <a:buClr>
                    <a:schemeClr val="accent1"/>
                  </a:buClr>
                  <a:buFont typeface="Wingdings" pitchFamily="2" charset="2"/>
                  <a:buChar char="Ø"/>
                </a:pPr>
                <a:r>
                  <a:rPr lang="en-US" sz="1600" dirty="0"/>
                  <a:t>On the plot, this App shows the line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𝑦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r>
                      <a:rPr lang="en-US" sz="16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1600" dirty="0"/>
                  <a:t> (dotted) on the graph which will demonstrate to students </a:t>
                </a:r>
                <a:r>
                  <a:rPr lang="en-US" sz="1600" dirty="0" smtClean="0"/>
                  <a:t>how the </a:t>
                </a:r>
                <a:r>
                  <a:rPr lang="en-US" sz="1600" dirty="0"/>
                  <a:t>inverse function 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𝑓</m:t>
                    </m:r>
                    <m:r>
                      <a:rPr lang="en-US" sz="1600" i="1">
                        <a:latin typeface="Cambria Math"/>
                      </a:rPr>
                      <m:t>′(</m:t>
                    </m:r>
                    <m:r>
                      <a:rPr lang="en-US" sz="1600" i="1">
                        <a:latin typeface="Cambria Math"/>
                      </a:rPr>
                      <m:t>𝑥</m:t>
                    </m:r>
                    <m:r>
                      <a:rPr lang="en-US" sz="1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/>
                  <a:t>) relates to the original function 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𝑓</m:t>
                    </m:r>
                    <m:r>
                      <a:rPr lang="en-US" sz="1600" i="1">
                        <a:latin typeface="Cambria Math"/>
                      </a:rPr>
                      <m:t>(</m:t>
                    </m:r>
                    <m:r>
                      <a:rPr lang="en-US" sz="1600" i="1">
                        <a:latin typeface="Cambria Math"/>
                      </a:rPr>
                      <m:t>𝑥</m:t>
                    </m:r>
                    <m:r>
                      <a:rPr lang="en-US" sz="1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/>
                  <a:t>)</a:t>
                </a:r>
                <a:endParaRPr lang="en-US" sz="1600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971800"/>
                <a:ext cx="2895600" cy="350801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263" t="-522" r="-1263" b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3663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Compared to Texas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Solves systems of equations right in the program whereas TI calculators cannot perform in this way.</a:t>
            </a:r>
          </a:p>
          <a:p>
            <a:r>
              <a:rPr lang="en-US" dirty="0" smtClean="0"/>
              <a:t>Gives a better graph of inverse that will help students compare a function and its inverse</a:t>
            </a:r>
          </a:p>
          <a:p>
            <a:r>
              <a:rPr lang="en-US" dirty="0" smtClean="0"/>
              <a:t>Organizes information better and the graphics are far better than that of the TI calculators.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475</TotalTime>
  <Words>1033</Words>
  <Application>Microsoft Office PowerPoint</Application>
  <PresentationFormat>On-screen Show (4:3)</PresentationFormat>
  <Paragraphs>109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Module</vt:lpstr>
      <vt:lpstr>Integrating Technology:  I’ve got an App for that! </vt:lpstr>
      <vt:lpstr>Wolfram Alpha</vt:lpstr>
      <vt:lpstr>How can Wolfram Alpha be used both in and outside the classroom?</vt:lpstr>
      <vt:lpstr>I’ve got an App for that:</vt:lpstr>
      <vt:lpstr>Wolfram Algebra Course Assistant</vt:lpstr>
      <vt:lpstr>Solve System of Equations</vt:lpstr>
      <vt:lpstr>Factoring</vt:lpstr>
      <vt:lpstr>Finding the Inverse of a Function</vt:lpstr>
      <vt:lpstr>Compared to Texas Instruments</vt:lpstr>
      <vt:lpstr>How Can Wolfram Course Assistant Benefit a Mathematics Classroom?  </vt:lpstr>
      <vt:lpstr>Algebra Touch </vt:lpstr>
      <vt:lpstr>Order of Operations</vt:lpstr>
      <vt:lpstr>Compared to Texas Instruments</vt:lpstr>
      <vt:lpstr>How Can Algebra Touch Benefit a Mathematics Classroom? </vt:lpstr>
      <vt:lpstr>Math Pro</vt:lpstr>
      <vt:lpstr>Computing determinant and inverse of 2x2 matrices</vt:lpstr>
      <vt:lpstr>Finding an equation of a line given two points</vt:lpstr>
      <vt:lpstr>Area of Triangles and Circles</vt:lpstr>
      <vt:lpstr>Compared to Texas Instruments</vt:lpstr>
      <vt:lpstr>How Can Math Pro Benefit a Mathematics Classroom? </vt:lpstr>
      <vt:lpstr>See Demonstrations Online:</vt:lpstr>
    </vt:vector>
  </TitlesOfParts>
  <Company>BLACK EDITION - tum0r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Technology: I’ve Got An App For That</dc:title>
  <dc:creator>Jimmer</dc:creator>
  <cp:lastModifiedBy>Mabra</cp:lastModifiedBy>
  <cp:revision>44</cp:revision>
  <dcterms:created xsi:type="dcterms:W3CDTF">2011-10-18T21:21:38Z</dcterms:created>
  <dcterms:modified xsi:type="dcterms:W3CDTF">2011-10-27T14:20:15Z</dcterms:modified>
</cp:coreProperties>
</file>