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4" r:id="rId2"/>
    <p:sldId id="266" r:id="rId3"/>
    <p:sldId id="265" r:id="rId4"/>
    <p:sldId id="267" r:id="rId5"/>
    <p:sldId id="257" r:id="rId6"/>
    <p:sldId id="269" r:id="rId7"/>
    <p:sldId id="258" r:id="rId8"/>
    <p:sldId id="268" r:id="rId9"/>
    <p:sldId id="259" r:id="rId10"/>
    <p:sldId id="261" r:id="rId11"/>
    <p:sldId id="263"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2" y="-11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D37F1-4C33-4D32-8852-06310C4BD241}" type="datetimeFigureOut">
              <a:rPr lang="en-US" smtClean="0"/>
              <a:pPr/>
              <a:t>11/30/2011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13B24-9135-447D-A261-F711DDA3CC33}" type="slidenum">
              <a:rPr lang="en-US" smtClean="0"/>
              <a:pPr/>
              <a:t>‹#›</a:t>
            </a:fld>
            <a:endParaRPr lang="en-US"/>
          </a:p>
        </p:txBody>
      </p:sp>
    </p:spTree>
    <p:extLst>
      <p:ext uri="{BB962C8B-B14F-4D97-AF65-F5344CB8AC3E}">
        <p14:creationId xmlns:p14="http://schemas.microsoft.com/office/powerpoint/2010/main" val="343385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a student</a:t>
            </a:r>
            <a:r>
              <a:rPr lang="en-US" baseline="0" dirty="0" smtClean="0"/>
              <a:t> answer this problem?</a:t>
            </a:r>
            <a:endParaRPr lang="en-US" dirty="0" smtClean="0"/>
          </a:p>
          <a:p>
            <a:r>
              <a:rPr lang="en-US" dirty="0" smtClean="0"/>
              <a:t>In typical problems like this, students are usually asked to find the percent of the whole using the formula: </a:t>
            </a:r>
            <a:endParaRPr lang="en-US" dirty="0"/>
          </a:p>
        </p:txBody>
      </p:sp>
      <p:sp>
        <p:nvSpPr>
          <p:cNvPr id="4" name="Slide Number Placeholder 3"/>
          <p:cNvSpPr>
            <a:spLocks noGrp="1"/>
          </p:cNvSpPr>
          <p:nvPr>
            <p:ph type="sldNum" sz="quarter" idx="10"/>
          </p:nvPr>
        </p:nvSpPr>
        <p:spPr/>
        <p:txBody>
          <a:bodyPr/>
          <a:lstStyle/>
          <a:p>
            <a:fld id="{83813B24-9135-447D-A261-F711DDA3CC33}" type="slidenum">
              <a:rPr lang="en-US" smtClean="0"/>
              <a:pPr/>
              <a:t>4</a:t>
            </a:fld>
            <a:endParaRPr lang="en-US"/>
          </a:p>
        </p:txBody>
      </p:sp>
    </p:spTree>
    <p:extLst>
      <p:ext uri="{BB962C8B-B14F-4D97-AF65-F5344CB8AC3E}">
        <p14:creationId xmlns:p14="http://schemas.microsoft.com/office/powerpoint/2010/main" val="111768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Freedom tower is now under construction.  It is expected to be completed by the end of 2012.  Right now, the tower stands at 1026ft which is about 75% completed.  How tall will the completed tower be?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question, we find the height of the tower by dividing 1026 feet by 75% to get the height of the completed tower, 1368 feet. This problem forces students to think differently than  traditional linearly  proportional problems.</a:t>
            </a:r>
          </a:p>
          <a:p>
            <a:endParaRPr lang="en-US" dirty="0"/>
          </a:p>
        </p:txBody>
      </p:sp>
      <p:sp>
        <p:nvSpPr>
          <p:cNvPr id="4" name="Slide Number Placeholder 3"/>
          <p:cNvSpPr>
            <a:spLocks noGrp="1"/>
          </p:cNvSpPr>
          <p:nvPr>
            <p:ph type="sldNum" sz="quarter" idx="10"/>
          </p:nvPr>
        </p:nvSpPr>
        <p:spPr/>
        <p:txBody>
          <a:bodyPr/>
          <a:lstStyle/>
          <a:p>
            <a:fld id="{83813B24-9135-447D-A261-F711DDA3CC33}" type="slidenum">
              <a:rPr lang="en-US" smtClean="0"/>
              <a:pPr/>
              <a:t>5</a:t>
            </a:fld>
            <a:endParaRPr lang="en-US"/>
          </a:p>
        </p:txBody>
      </p:sp>
    </p:spTree>
    <p:extLst>
      <p:ext uri="{BB962C8B-B14F-4D97-AF65-F5344CB8AC3E}">
        <p14:creationId xmlns:p14="http://schemas.microsoft.com/office/powerpoint/2010/main" val="270370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you and a friend go to Pizza Hut, but being college students you want to get the most pizza for your money. You suggest getting the medium (12in) pizza which is $10.99.  However, your friend notices that you could each get your own personal (6in) pizza for only $7.58. So which is the better buy,  two personal pizzas or one medium pizza?</a:t>
            </a:r>
            <a:endParaRPr lang="en-US" dirty="0"/>
          </a:p>
        </p:txBody>
      </p:sp>
      <p:sp>
        <p:nvSpPr>
          <p:cNvPr id="4" name="Slide Number Placeholder 3"/>
          <p:cNvSpPr>
            <a:spLocks noGrp="1"/>
          </p:cNvSpPr>
          <p:nvPr>
            <p:ph type="sldNum" sz="quarter" idx="10"/>
          </p:nvPr>
        </p:nvSpPr>
        <p:spPr/>
        <p:txBody>
          <a:bodyPr/>
          <a:lstStyle/>
          <a:p>
            <a:fld id="{83813B24-9135-447D-A261-F711DDA3CC33}" type="slidenum">
              <a:rPr lang="en-US" smtClean="0"/>
              <a:pPr/>
              <a:t>7</a:t>
            </a:fld>
            <a:endParaRPr lang="en-US"/>
          </a:p>
        </p:txBody>
      </p:sp>
    </p:spTree>
    <p:extLst>
      <p:ext uri="{BB962C8B-B14F-4D97-AF65-F5344CB8AC3E}">
        <p14:creationId xmlns:p14="http://schemas.microsoft.com/office/powerpoint/2010/main" val="3445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double the diameter of the pizza, we are in a sense doubling both the length and the width of the pizza.  If we think of a square with an area of 1 inch, when we double the length of its sides, the area of the square is quadrupled.  So the medium pizza actually is the better buy, since you would have to buy 4 personal pizzas, which would be more that $15, to get the same area as one medium pizza.</a:t>
            </a:r>
          </a:p>
          <a:p>
            <a:endParaRPr lang="en-US" dirty="0"/>
          </a:p>
        </p:txBody>
      </p:sp>
      <p:sp>
        <p:nvSpPr>
          <p:cNvPr id="4" name="Slide Number Placeholder 3"/>
          <p:cNvSpPr>
            <a:spLocks noGrp="1"/>
          </p:cNvSpPr>
          <p:nvPr>
            <p:ph type="sldNum" sz="quarter" idx="10"/>
          </p:nvPr>
        </p:nvSpPr>
        <p:spPr/>
        <p:txBody>
          <a:bodyPr/>
          <a:lstStyle/>
          <a:p>
            <a:fld id="{83813B24-9135-447D-A261-F711DDA3CC33}" type="slidenum">
              <a:rPr lang="en-US" smtClean="0"/>
              <a:pPr/>
              <a:t>9</a:t>
            </a:fld>
            <a:endParaRPr lang="en-US"/>
          </a:p>
        </p:txBody>
      </p:sp>
    </p:spTree>
    <p:extLst>
      <p:ext uri="{BB962C8B-B14F-4D97-AF65-F5344CB8AC3E}">
        <p14:creationId xmlns:p14="http://schemas.microsoft.com/office/powerpoint/2010/main" val="303657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model GP38-2 train that is on a 1/87 scale of the real train. The model weighs          ounces. The real GP38-2 weighs 250,000 pounds.  If we were to proportionally expand the scale model to have the same measurements of the real train, which train would weigh more: the expanded model, the real train, or would they weigh the same?</a:t>
            </a:r>
            <a:endParaRPr lang="en-US" dirty="0"/>
          </a:p>
        </p:txBody>
      </p:sp>
      <p:sp>
        <p:nvSpPr>
          <p:cNvPr id="4" name="Slide Number Placeholder 3"/>
          <p:cNvSpPr>
            <a:spLocks noGrp="1"/>
          </p:cNvSpPr>
          <p:nvPr>
            <p:ph type="sldNum" sz="quarter" idx="10"/>
          </p:nvPr>
        </p:nvSpPr>
        <p:spPr/>
        <p:txBody>
          <a:bodyPr/>
          <a:lstStyle/>
          <a:p>
            <a:fld id="{83813B24-9135-447D-A261-F711DDA3CC33}" type="slidenum">
              <a:rPr lang="en-US" smtClean="0"/>
              <a:pPr/>
              <a:t>10</a:t>
            </a:fld>
            <a:endParaRPr lang="en-US"/>
          </a:p>
        </p:txBody>
      </p:sp>
    </p:spTree>
    <p:extLst>
      <p:ext uri="{BB962C8B-B14F-4D97-AF65-F5344CB8AC3E}">
        <p14:creationId xmlns:p14="http://schemas.microsoft.com/office/powerpoint/2010/main" val="130648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model train weighs 14 ounces we multiply 14 ounces by 87 three times, since we need to expand the model train’s length, width, and height 87 times for the model train to have the same measurements as the real train. Therefore 14×〖87〗^3=9219042 ounces. Since there are 16 ounces in one pound we divide this number by 16 to find that the model train would weigh 576,190 pounds, which is more than double the weight of the real-life 250,000 pound locomotive. </a:t>
            </a:r>
          </a:p>
          <a:p>
            <a:endParaRPr lang="en-US" dirty="0"/>
          </a:p>
        </p:txBody>
      </p:sp>
      <p:sp>
        <p:nvSpPr>
          <p:cNvPr id="4" name="Slide Number Placeholder 3"/>
          <p:cNvSpPr>
            <a:spLocks noGrp="1"/>
          </p:cNvSpPr>
          <p:nvPr>
            <p:ph type="sldNum" sz="quarter" idx="10"/>
          </p:nvPr>
        </p:nvSpPr>
        <p:spPr/>
        <p:txBody>
          <a:bodyPr/>
          <a:lstStyle/>
          <a:p>
            <a:fld id="{83813B24-9135-447D-A261-F711DDA3CC33}" type="slidenum">
              <a:rPr lang="en-US" smtClean="0"/>
              <a:pPr/>
              <a:t>11</a:t>
            </a:fld>
            <a:endParaRPr lang="en-US"/>
          </a:p>
        </p:txBody>
      </p:sp>
    </p:spTree>
    <p:extLst>
      <p:ext uri="{BB962C8B-B14F-4D97-AF65-F5344CB8AC3E}">
        <p14:creationId xmlns:p14="http://schemas.microsoft.com/office/powerpoint/2010/main" val="115795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to this question is easier than you would think. The reason that spiders are the size they are is because the legs of these arachnids are carrying the maximum weight they can support. Combining what we learned in the previous two questions, we can see that a spider’s leg strength is determined by area, so if we were to proportionally expand a spider its legs will only get stronger by a power of 2, while the weight of the spider’s body is determined by volume, so the spider’s weight will increase by a power of 3. Therefore if spiders were proportionally expanded into giant spiders, their legs would not be able to support the weight of their body. </a:t>
            </a:r>
          </a:p>
          <a:p>
            <a:endParaRPr lang="en-US" dirty="0"/>
          </a:p>
        </p:txBody>
      </p:sp>
      <p:sp>
        <p:nvSpPr>
          <p:cNvPr id="4" name="Slide Number Placeholder 3"/>
          <p:cNvSpPr>
            <a:spLocks noGrp="1"/>
          </p:cNvSpPr>
          <p:nvPr>
            <p:ph type="sldNum" sz="quarter" idx="10"/>
          </p:nvPr>
        </p:nvSpPr>
        <p:spPr/>
        <p:txBody>
          <a:bodyPr/>
          <a:lstStyle/>
          <a:p>
            <a:fld id="{83813B24-9135-447D-A261-F711DDA3CC33}" type="slidenum">
              <a:rPr lang="en-US" smtClean="0"/>
              <a:pPr/>
              <a:t>12</a:t>
            </a:fld>
            <a:endParaRPr lang="en-US"/>
          </a:p>
        </p:txBody>
      </p:sp>
    </p:spTree>
    <p:extLst>
      <p:ext uri="{BB962C8B-B14F-4D97-AF65-F5344CB8AC3E}">
        <p14:creationId xmlns:p14="http://schemas.microsoft.com/office/powerpoint/2010/main" val="38970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3323E-E4D1-4C64-8903-073EDD75A75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4B204-7E31-421A-A211-F89BB709B8A6}"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3323E-E4D1-4C64-8903-073EDD75A756}"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AB4B204-7E31-421A-A211-F89BB709B8A6}" type="datetimeFigureOut">
              <a:rPr lang="en-US" smtClean="0"/>
              <a:pPr/>
              <a:t>11/30/2011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503323E-E4D1-4C64-8903-073EDD75A756}"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685800"/>
            <a:ext cx="3762375" cy="55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61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0"/>
            <a:ext cx="7125113" cy="3124200"/>
          </a:xfrm>
        </p:spPr>
        <p:txBody>
          <a:bodyPr/>
          <a:lstStyle/>
          <a:p>
            <a:r>
              <a:rPr lang="en-US" sz="1600" dirty="0"/>
              <a:t/>
            </a:r>
            <a:br>
              <a:rPr lang="en-US" sz="1600" dirty="0"/>
            </a:br>
            <a:endParaRPr lang="en-US" sz="1600" dirty="0"/>
          </a:p>
        </p:txBody>
      </p:sp>
      <p:pic>
        <p:nvPicPr>
          <p:cNvPr id="5" name="Picture 4"/>
          <p:cNvPicPr/>
          <p:nvPr/>
        </p:nvPicPr>
        <p:blipFill>
          <a:blip r:embed="rId3" cstate="print"/>
          <a:stretch>
            <a:fillRect/>
          </a:stretch>
        </p:blipFill>
        <p:spPr>
          <a:xfrm>
            <a:off x="1447800" y="990600"/>
            <a:ext cx="4953000" cy="3276600"/>
          </a:xfrm>
          <a:prstGeom prst="rect">
            <a:avLst/>
          </a:prstGeom>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69" t="6347" r="24999" b="73640"/>
          <a:stretch/>
        </p:blipFill>
        <p:spPr bwMode="auto">
          <a:xfrm>
            <a:off x="842865" y="4408714"/>
            <a:ext cx="8108492" cy="218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57065" y="6321877"/>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381000" y="228600"/>
                <a:ext cx="7467600" cy="703654"/>
              </a:xfrm>
              <a:prstGeom prst="rect">
                <a:avLst/>
              </a:prstGeom>
              <a:noFill/>
            </p:spPr>
            <p:txBody>
              <a:bodyPr wrap="square" rtlCol="0">
                <a:spAutoFit/>
              </a:bodyPr>
              <a:lstStyle/>
              <a:p>
                <a:pPr algn="ctr"/>
                <a:r>
                  <a:rPr lang="en-US" sz="2800" dirty="0" smtClean="0"/>
                  <a:t>We have a  </a:t>
                </a:r>
                <a14:m>
                  <m:oMath xmlns:m="http://schemas.openxmlformats.org/officeDocument/2006/math">
                    <m:f>
                      <m:fPr>
                        <m:ctrlPr>
                          <a:rPr lang="en-US" sz="2800" i="1">
                            <a:latin typeface="Cambria Math"/>
                          </a:rPr>
                        </m:ctrlPr>
                      </m:fPr>
                      <m:num>
                        <m:r>
                          <a:rPr lang="en-US" sz="2800" i="1">
                            <a:latin typeface="Cambria Math"/>
                          </a:rPr>
                          <m:t>1</m:t>
                        </m:r>
                      </m:num>
                      <m:den>
                        <m:r>
                          <a:rPr lang="en-US" sz="2800" i="1">
                            <a:latin typeface="Cambria Math"/>
                          </a:rPr>
                          <m:t>87</m:t>
                        </m:r>
                      </m:den>
                    </m:f>
                    <m:r>
                      <a:rPr lang="en-US" sz="2800" i="1">
                        <a:latin typeface="Cambria Math"/>
                      </a:rPr>
                      <m:t> </m:t>
                    </m:r>
                  </m:oMath>
                </a14:m>
                <a:r>
                  <a:rPr lang="en-US" sz="2800" dirty="0" smtClean="0"/>
                  <a:t> Scale Model of a GP38-2 </a:t>
                </a:r>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228600"/>
                <a:ext cx="7467600" cy="703654"/>
              </a:xfrm>
              <a:prstGeom prst="rect">
                <a:avLst/>
              </a:prstGeom>
              <a:blipFill rotWithShape="1">
                <a:blip r:embed="rId5"/>
                <a:stretch>
                  <a:fillRect r="-1388" b="-7826"/>
                </a:stretch>
              </a:blipFill>
            </p:spPr>
            <p:txBody>
              <a:bodyPr/>
              <a:lstStyle/>
              <a:p>
                <a:r>
                  <a:rPr lang="en-US">
                    <a:noFill/>
                  </a:rPr>
                  <a:t> </a:t>
                </a:r>
              </a:p>
            </p:txBody>
          </p:sp>
        </mc:Fallback>
      </mc:AlternateContent>
    </p:spTree>
    <p:extLst>
      <p:ext uri="{BB962C8B-B14F-4D97-AF65-F5344CB8AC3E}">
        <p14:creationId xmlns:p14="http://schemas.microsoft.com/office/powerpoint/2010/main" val="17536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
                <a:ext cx="8839200" cy="6324600"/>
              </a:xfrm>
            </p:spPr>
            <p:txBody>
              <a:bodyPr>
                <a:normAutofit fontScale="62500" lnSpcReduction="20000"/>
              </a:bodyPr>
              <a:lstStyle/>
              <a:p>
                <a:endParaRPr lang="en-US" sz="2400" dirty="0" smtClean="0"/>
              </a:p>
              <a:p>
                <a:r>
                  <a:rPr lang="en-US" sz="2900" dirty="0" smtClean="0"/>
                  <a:t>The Scale Model Train weighs 14 ounces</a:t>
                </a:r>
              </a:p>
              <a:p>
                <a:r>
                  <a:rPr lang="en-US" sz="2900" dirty="0" smtClean="0"/>
                  <a:t>The Real-Life GP38-2 weighs 250,000 pounds or 125 tons</a:t>
                </a:r>
              </a:p>
              <a:p>
                <a:pPr marL="0" indent="0">
                  <a:buNone/>
                </a:pPr>
                <a:endParaRPr lang="en-US" sz="2900" dirty="0" smtClean="0"/>
              </a:p>
              <a:p>
                <a:r>
                  <a:rPr lang="en-US" sz="2900" dirty="0" smtClean="0"/>
                  <a:t>Which will proportionally weigh more?</a:t>
                </a:r>
              </a:p>
              <a:p>
                <a:pPr marL="0" indent="0">
                  <a:buNone/>
                </a:pPr>
                <a:endParaRPr lang="en-US" sz="2900" dirty="0" smtClean="0"/>
              </a:p>
              <a:p>
                <a:r>
                  <a:rPr lang="en-US" sz="2900" dirty="0" smtClean="0"/>
                  <a:t>The Scale Model, the Real Train, or would they weigh the same?</a:t>
                </a:r>
              </a:p>
              <a:p>
                <a:pPr marL="0" indent="0">
                  <a:buNone/>
                </a:pPr>
                <a:endParaRPr lang="en-US" sz="2900" dirty="0" smtClean="0"/>
              </a:p>
              <a:p>
                <a:r>
                  <a:rPr lang="en-US" sz="2900" dirty="0" smtClean="0"/>
                  <a:t>Which option would most students choose?</a:t>
                </a:r>
              </a:p>
              <a:p>
                <a:endParaRPr lang="en-US" sz="2900" dirty="0"/>
              </a:p>
              <a:p>
                <a:r>
                  <a:rPr lang="en-US" sz="2900" dirty="0" smtClean="0"/>
                  <a:t>Solution:</a:t>
                </a:r>
                <a:endParaRPr lang="en-US" sz="2900" dirty="0"/>
              </a:p>
              <a:p>
                <a:pPr marL="0" indent="0">
                  <a:buNone/>
                </a:pPr>
                <a:endParaRPr lang="en-US" sz="2900" dirty="0"/>
              </a:p>
              <a:p>
                <a14:m>
                  <m:oMath xmlns:m="http://schemas.openxmlformats.org/officeDocument/2006/math">
                    <m:r>
                      <a:rPr lang="en-US" sz="2900" b="0" i="1" smtClean="0">
                        <a:latin typeface="Cambria Math"/>
                        <a:ea typeface="Cambria Math"/>
                      </a:rPr>
                      <m:t>14</m:t>
                    </m:r>
                  </m:oMath>
                </a14:m>
                <a:r>
                  <a:rPr lang="en-US" sz="2900" dirty="0" smtClean="0">
                    <a:ea typeface="Cambria Math"/>
                  </a:rPr>
                  <a:t> ounces</a:t>
                </a:r>
                <a14:m>
                  <m:oMath xmlns:m="http://schemas.openxmlformats.org/officeDocument/2006/math">
                    <m:r>
                      <a:rPr lang="en-US" sz="2900" i="1" smtClean="0">
                        <a:latin typeface="Cambria Math"/>
                        <a:ea typeface="Cambria Math"/>
                      </a:rPr>
                      <m:t> ×</m:t>
                    </m:r>
                    <m:sSup>
                      <m:sSupPr>
                        <m:ctrlPr>
                          <a:rPr lang="en-US" sz="2900" b="0" i="1" smtClean="0">
                            <a:latin typeface="Cambria Math"/>
                            <a:ea typeface="Cambria Math"/>
                          </a:rPr>
                        </m:ctrlPr>
                      </m:sSupPr>
                      <m:e>
                        <m:r>
                          <a:rPr lang="en-US" sz="2900" b="0" i="1" smtClean="0">
                            <a:latin typeface="Cambria Math"/>
                            <a:ea typeface="Cambria Math"/>
                          </a:rPr>
                          <m:t>87</m:t>
                        </m:r>
                      </m:e>
                      <m:sup>
                        <m:r>
                          <a:rPr lang="en-US" sz="2900" b="0" i="1" smtClean="0">
                            <a:latin typeface="Cambria Math"/>
                            <a:ea typeface="Cambria Math"/>
                          </a:rPr>
                          <m:t>3</m:t>
                        </m:r>
                      </m:sup>
                    </m:sSup>
                    <m:r>
                      <a:rPr lang="en-US" sz="2900" b="0" i="1" smtClean="0">
                        <a:latin typeface="Cambria Math"/>
                        <a:ea typeface="Cambria Math"/>
                      </a:rPr>
                      <m:t>=  </m:t>
                    </m:r>
                  </m:oMath>
                </a14:m>
                <a:r>
                  <a:rPr lang="en-US" sz="2900" dirty="0" smtClean="0"/>
                  <a:t>9219042 </a:t>
                </a:r>
                <a:r>
                  <a:rPr lang="en-US" sz="2900" dirty="0"/>
                  <a:t>ounces</a:t>
                </a:r>
              </a:p>
              <a:p>
                <a:r>
                  <a:rPr lang="en-US" sz="2900" dirty="0"/>
                  <a:t>9219042 </a:t>
                </a:r>
                <a:r>
                  <a:rPr lang="en-US" sz="2900" dirty="0" smtClean="0"/>
                  <a:t>ounces </a:t>
                </a:r>
                <a14:m>
                  <m:oMath xmlns:m="http://schemas.openxmlformats.org/officeDocument/2006/math">
                    <m:r>
                      <a:rPr lang="en-US" sz="2900" i="1" smtClean="0">
                        <a:latin typeface="Cambria Math"/>
                        <a:ea typeface="Cambria Math"/>
                      </a:rPr>
                      <m:t>×</m:t>
                    </m:r>
                    <m:r>
                      <a:rPr lang="en-US" sz="2900" b="0" i="1" smtClean="0">
                        <a:latin typeface="Cambria Math"/>
                        <a:ea typeface="Cambria Math"/>
                      </a:rPr>
                      <m:t> </m:t>
                    </m:r>
                    <m:f>
                      <m:fPr>
                        <m:ctrlPr>
                          <a:rPr lang="en-US" sz="2900" b="0" i="1" smtClean="0">
                            <a:latin typeface="Cambria Math"/>
                            <a:ea typeface="Cambria Math"/>
                          </a:rPr>
                        </m:ctrlPr>
                      </m:fPr>
                      <m:num>
                        <m:r>
                          <a:rPr lang="en-US" sz="2900" b="0" i="1" smtClean="0">
                            <a:latin typeface="Cambria Math"/>
                            <a:ea typeface="Cambria Math"/>
                          </a:rPr>
                          <m:t>1 </m:t>
                        </m:r>
                        <m:r>
                          <m:rPr>
                            <m:sty m:val="p"/>
                          </m:rPr>
                          <a:rPr lang="en-US" sz="2900" b="0" i="0" smtClean="0">
                            <a:latin typeface="Cambria Math"/>
                            <a:ea typeface="Cambria Math"/>
                          </a:rPr>
                          <m:t>pound</m:t>
                        </m:r>
                      </m:num>
                      <m:den>
                        <m:r>
                          <a:rPr lang="en-US" sz="2900" b="0" i="1" smtClean="0">
                            <a:latin typeface="Cambria Math"/>
                            <a:ea typeface="Cambria Math"/>
                          </a:rPr>
                          <m:t>16 </m:t>
                        </m:r>
                        <m:r>
                          <m:rPr>
                            <m:sty m:val="p"/>
                          </m:rPr>
                          <a:rPr lang="en-US" sz="2900" b="0" i="0" smtClean="0">
                            <a:latin typeface="Cambria Math"/>
                            <a:ea typeface="Cambria Math"/>
                          </a:rPr>
                          <m:t>ounces</m:t>
                        </m:r>
                      </m:den>
                    </m:f>
                  </m:oMath>
                </a14:m>
                <a:r>
                  <a:rPr lang="en-US" sz="2900" dirty="0" smtClean="0"/>
                  <a:t> </a:t>
                </a:r>
                <a14:m>
                  <m:oMath xmlns:m="http://schemas.openxmlformats.org/officeDocument/2006/math">
                    <m:r>
                      <a:rPr lang="en-US" sz="2900" b="0" i="1" dirty="0" smtClean="0">
                        <a:latin typeface="Cambria Math"/>
                      </a:rPr>
                      <m:t>=</m:t>
                    </m:r>
                  </m:oMath>
                </a14:m>
                <a:r>
                  <a:rPr lang="en-US" sz="2900" dirty="0" smtClean="0"/>
                  <a:t> 576,190.125 pounds</a:t>
                </a:r>
              </a:p>
              <a:p>
                <a:r>
                  <a:rPr lang="en-US" sz="2900" dirty="0"/>
                  <a:t>576,190.125 </a:t>
                </a:r>
                <a:r>
                  <a:rPr lang="en-US" sz="2900" dirty="0" smtClean="0"/>
                  <a:t>pounds </a:t>
                </a:r>
                <a14:m>
                  <m:oMath xmlns:m="http://schemas.openxmlformats.org/officeDocument/2006/math">
                    <m:r>
                      <a:rPr lang="en-US" sz="2900" i="1" smtClean="0">
                        <a:latin typeface="Cambria Math"/>
                        <a:ea typeface="Cambria Math"/>
                      </a:rPr>
                      <m:t>×</m:t>
                    </m:r>
                  </m:oMath>
                </a14:m>
                <a:r>
                  <a:rPr lang="en-US" sz="2900" dirty="0" smtClean="0"/>
                  <a:t> </a:t>
                </a:r>
                <a14:m>
                  <m:oMath xmlns:m="http://schemas.openxmlformats.org/officeDocument/2006/math">
                    <m:f>
                      <m:fPr>
                        <m:ctrlPr>
                          <a:rPr lang="en-US" sz="2900" i="1" dirty="0" smtClean="0">
                            <a:latin typeface="Cambria Math"/>
                          </a:rPr>
                        </m:ctrlPr>
                      </m:fPr>
                      <m:num>
                        <m:r>
                          <a:rPr lang="en-US" sz="2900" b="0" i="1" dirty="0" smtClean="0">
                            <a:latin typeface="Cambria Math"/>
                          </a:rPr>
                          <m:t>1 </m:t>
                        </m:r>
                        <m:r>
                          <m:rPr>
                            <m:nor/>
                          </m:rPr>
                          <a:rPr lang="en-US" sz="2900" b="0" i="0" dirty="0" smtClean="0">
                            <a:latin typeface="Cambria Math"/>
                          </a:rPr>
                          <m:t>ton</m:t>
                        </m:r>
                      </m:num>
                      <m:den>
                        <m:r>
                          <a:rPr lang="en-US" sz="2900" b="0" i="1" dirty="0" smtClean="0">
                            <a:latin typeface="Cambria Math"/>
                          </a:rPr>
                          <m:t>2,000 </m:t>
                        </m:r>
                        <m:r>
                          <m:rPr>
                            <m:nor/>
                          </m:rPr>
                          <a:rPr lang="en-US" sz="2900" b="0" i="0" dirty="0" smtClean="0">
                            <a:latin typeface="Cambria Math"/>
                          </a:rPr>
                          <m:t>pounds</m:t>
                        </m:r>
                      </m:den>
                    </m:f>
                  </m:oMath>
                </a14:m>
                <a:r>
                  <a:rPr lang="en-US" sz="2900" dirty="0" smtClean="0"/>
                  <a:t> </a:t>
                </a:r>
                <a14:m>
                  <m:oMath xmlns:m="http://schemas.openxmlformats.org/officeDocument/2006/math">
                    <m:r>
                      <a:rPr lang="en-US" sz="2900" i="1" dirty="0" smtClean="0">
                        <a:latin typeface="Cambria Math"/>
                        <a:ea typeface="Cambria Math"/>
                      </a:rPr>
                      <m:t>≈</m:t>
                    </m:r>
                    <m:r>
                      <a:rPr lang="en-US" sz="2900" b="0" i="1" dirty="0" smtClean="0">
                        <a:latin typeface="Cambria Math"/>
                        <a:ea typeface="Cambria Math"/>
                      </a:rPr>
                      <m:t> </m:t>
                    </m:r>
                  </m:oMath>
                </a14:m>
                <a:r>
                  <a:rPr lang="en-US" sz="2900" dirty="0" smtClean="0"/>
                  <a:t> 288 tons </a:t>
                </a:r>
              </a:p>
              <a:p>
                <a:r>
                  <a:rPr lang="en-US" sz="2900" dirty="0" smtClean="0"/>
                  <a:t>The Scale Model will weigh </a:t>
                </a:r>
                <a:r>
                  <a:rPr lang="en-US" sz="2900" smtClean="0"/>
                  <a:t>more than </a:t>
                </a:r>
                <a:r>
                  <a:rPr lang="en-US" sz="2900" dirty="0" smtClean="0"/>
                  <a:t>twice as much as the Real Train</a:t>
                </a:r>
                <a:endParaRPr lang="en-US" sz="2900" dirty="0"/>
              </a:p>
              <a:p>
                <a:pPr marL="0" indent="0">
                  <a:buNone/>
                </a:pPr>
                <a:endParaRPr lang="en-US" dirty="0"/>
              </a:p>
              <a:p>
                <a:pPr marL="0" indent="0">
                  <a:buNone/>
                </a:pP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
                <a:ext cx="8839200" cy="6324600"/>
              </a:xfrm>
              <a:blipFill rotWithShape="1">
                <a:blip r:embed="rId3"/>
                <a:stretch>
                  <a:fillRect l="-345"/>
                </a:stretch>
              </a:blipFill>
            </p:spPr>
            <p:txBody>
              <a:bodyPr/>
              <a:lstStyle/>
              <a:p>
                <a:r>
                  <a:rPr lang="en-US">
                    <a:noFill/>
                  </a:rPr>
                  <a:t> </a:t>
                </a:r>
              </a:p>
            </p:txBody>
          </p:sp>
        </mc:Fallback>
      </mc:AlternateContent>
    </p:spTree>
    <p:extLst>
      <p:ext uri="{BB962C8B-B14F-4D97-AF65-F5344CB8AC3E}">
        <p14:creationId xmlns:p14="http://schemas.microsoft.com/office/powerpoint/2010/main" val="28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296355" cy="924475"/>
          </a:xfrm>
        </p:spPr>
        <p:txBody>
          <a:bodyPr/>
          <a:lstStyle/>
          <a:p>
            <a:r>
              <a:rPr lang="en-US" dirty="0" smtClean="0"/>
              <a:t>Can giant spiders exist in real life?</a:t>
            </a:r>
            <a:endParaRPr lang="en-US" dirty="0"/>
          </a:p>
        </p:txBody>
      </p:sp>
      <p:pic>
        <p:nvPicPr>
          <p:cNvPr id="4" name="Picture 3"/>
          <p:cNvPicPr/>
          <p:nvPr/>
        </p:nvPicPr>
        <p:blipFill>
          <a:blip r:embed="rId3" cstate="print"/>
          <a:stretch>
            <a:fillRect/>
          </a:stretch>
        </p:blipFill>
        <p:spPr>
          <a:xfrm>
            <a:off x="1447800" y="1371600"/>
            <a:ext cx="5791200" cy="4648200"/>
          </a:xfrm>
          <a:prstGeom prst="rect">
            <a:avLst/>
          </a:prstGeom>
        </p:spPr>
      </p:pic>
    </p:spTree>
    <p:extLst>
      <p:ext uri="{BB962C8B-B14F-4D97-AF65-F5344CB8AC3E}">
        <p14:creationId xmlns:p14="http://schemas.microsoft.com/office/powerpoint/2010/main" val="301357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2211" t="34375" r="12884" b="8333"/>
          <a:stretch>
            <a:fillRect/>
          </a:stretch>
        </p:blipFill>
        <p:spPr bwMode="auto">
          <a:xfrm>
            <a:off x="228600" y="228600"/>
            <a:ext cx="8589819" cy="6324600"/>
          </a:xfrm>
          <a:prstGeom prst="rect">
            <a:avLst/>
          </a:prstGeom>
          <a:noFill/>
          <a:ln w="9525">
            <a:noFill/>
            <a:miter lim="800000"/>
            <a:headEnd/>
            <a:tailEnd/>
          </a:ln>
        </p:spPr>
      </p:pic>
      <p:sp>
        <p:nvSpPr>
          <p:cNvPr id="5" name="TextBox 4"/>
          <p:cNvSpPr txBox="1"/>
          <p:nvPr/>
        </p:nvSpPr>
        <p:spPr>
          <a:xfrm>
            <a:off x="4572000" y="1066800"/>
            <a:ext cx="1676400" cy="461665"/>
          </a:xfrm>
          <a:prstGeom prst="rect">
            <a:avLst/>
          </a:prstGeom>
          <a:noFill/>
        </p:spPr>
        <p:txBody>
          <a:bodyPr wrap="square" rtlCol="0">
            <a:spAutoFit/>
          </a:bodyPr>
          <a:lstStyle/>
          <a:p>
            <a:r>
              <a:rPr lang="en-US" sz="2400" b="1" u="sng" dirty="0" smtClean="0">
                <a:solidFill>
                  <a:schemeClr val="bg1"/>
                </a:solidFill>
              </a:rPr>
              <a:t>Batavia</a:t>
            </a:r>
            <a:endParaRPr lang="en-US" sz="2400" b="1" u="sng" dirty="0">
              <a:solidFill>
                <a:schemeClr val="bg1"/>
              </a:solidFill>
            </a:endParaRPr>
          </a:p>
        </p:txBody>
      </p:sp>
      <p:sp>
        <p:nvSpPr>
          <p:cNvPr id="6" name="TextBox 5"/>
          <p:cNvSpPr txBox="1"/>
          <p:nvPr/>
        </p:nvSpPr>
        <p:spPr>
          <a:xfrm>
            <a:off x="228600" y="5105400"/>
            <a:ext cx="1752600" cy="461665"/>
          </a:xfrm>
          <a:prstGeom prst="rect">
            <a:avLst/>
          </a:prstGeom>
          <a:noFill/>
        </p:spPr>
        <p:txBody>
          <a:bodyPr wrap="square" rtlCol="0">
            <a:spAutoFit/>
          </a:bodyPr>
          <a:lstStyle/>
          <a:p>
            <a:r>
              <a:rPr lang="en-US" sz="2400" b="1" u="sng" dirty="0" smtClean="0">
                <a:solidFill>
                  <a:schemeClr val="bg1"/>
                </a:solidFill>
              </a:rPr>
              <a:t>Fredonia</a:t>
            </a:r>
            <a:endParaRPr lang="en-US" sz="2400" b="1" u="sng" dirty="0">
              <a:solidFill>
                <a:schemeClr val="bg1"/>
              </a:solidFill>
            </a:endParaRPr>
          </a:p>
        </p:txBody>
      </p:sp>
      <p:sp>
        <p:nvSpPr>
          <p:cNvPr id="7" name="TextBox 6"/>
          <p:cNvSpPr txBox="1"/>
          <p:nvPr/>
        </p:nvSpPr>
        <p:spPr>
          <a:xfrm>
            <a:off x="1828800" y="5791200"/>
            <a:ext cx="2667000" cy="461665"/>
          </a:xfrm>
          <a:prstGeom prst="rect">
            <a:avLst/>
          </a:prstGeom>
          <a:noFill/>
        </p:spPr>
        <p:txBody>
          <a:bodyPr wrap="square" rtlCol="0">
            <a:spAutoFit/>
          </a:bodyPr>
          <a:lstStyle/>
          <a:p>
            <a:r>
              <a:rPr lang="en-US" sz="2400" b="1" u="sng" dirty="0" smtClean="0">
                <a:solidFill>
                  <a:schemeClr val="bg1"/>
                </a:solidFill>
              </a:rPr>
              <a:t>South Dayton</a:t>
            </a:r>
            <a:endParaRPr lang="en-US" sz="2400" b="1" u="sng" dirty="0">
              <a:solidFill>
                <a:schemeClr val="bg1"/>
              </a:solidFill>
            </a:endParaRPr>
          </a:p>
        </p:txBody>
      </p:sp>
      <p:sp>
        <p:nvSpPr>
          <p:cNvPr id="8" name="TextBox 7"/>
          <p:cNvSpPr txBox="1"/>
          <p:nvPr/>
        </p:nvSpPr>
        <p:spPr>
          <a:xfrm>
            <a:off x="5791200" y="381000"/>
            <a:ext cx="1981200" cy="461665"/>
          </a:xfrm>
          <a:prstGeom prst="rect">
            <a:avLst/>
          </a:prstGeom>
          <a:noFill/>
        </p:spPr>
        <p:txBody>
          <a:bodyPr wrap="square" rtlCol="0">
            <a:spAutoFit/>
          </a:bodyPr>
          <a:lstStyle/>
          <a:p>
            <a:r>
              <a:rPr lang="en-US" sz="2400" b="1" u="sng" dirty="0" smtClean="0">
                <a:solidFill>
                  <a:schemeClr val="bg1"/>
                </a:solidFill>
              </a:rPr>
              <a:t>Rochester</a:t>
            </a:r>
            <a:endParaRPr lang="en-US" sz="2400" b="1" u="sng" dirty="0">
              <a:solidFill>
                <a:schemeClr val="bg1"/>
              </a:solidFill>
            </a:endParaRPr>
          </a:p>
        </p:txBody>
      </p:sp>
    </p:spTree>
    <p:extLst>
      <p:ext uri="{BB962C8B-B14F-4D97-AF65-F5344CB8AC3E}">
        <p14:creationId xmlns:p14="http://schemas.microsoft.com/office/powerpoint/2010/main" val="421712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839200" cy="2533650"/>
          </a:xfrm>
        </p:spPr>
        <p:txBody>
          <a:bodyPr>
            <a:normAutofit fontScale="90000"/>
          </a:bodyPr>
          <a:lstStyle/>
          <a:p>
            <a:r>
              <a:rPr lang="en-US" sz="5000" b="1" u="sng" dirty="0" smtClean="0"/>
              <a:t>Pizzas, </a:t>
            </a:r>
            <a:r>
              <a:rPr lang="en-US" sz="5000" b="1" u="sng" dirty="0"/>
              <a:t>Trains, and Proportional </a:t>
            </a:r>
            <a:r>
              <a:rPr lang="en-US" sz="5000" b="1" u="sng" dirty="0" smtClean="0"/>
              <a:t>Reasoning </a:t>
            </a:r>
            <a:br>
              <a:rPr lang="en-US" sz="5000" b="1" u="sng" dirty="0" smtClean="0"/>
            </a:br>
            <a:r>
              <a:rPr lang="en-US" sz="5000" b="1" u="sng" dirty="0"/>
              <a:t/>
            </a:r>
            <a:br>
              <a:rPr lang="en-US" sz="5000" b="1" u="sng" dirty="0"/>
            </a:br>
            <a:r>
              <a:rPr lang="en-US" sz="5000" b="1" dirty="0" smtClean="0"/>
              <a:t>AMTNYS, October 28</a:t>
            </a:r>
            <a:r>
              <a:rPr lang="en-US" sz="5000" b="1" baseline="30000" dirty="0" smtClean="0"/>
              <a:t>th</a:t>
            </a:r>
            <a:r>
              <a:rPr lang="en-US" sz="5000" b="1" dirty="0" smtClean="0"/>
              <a:t> </a:t>
            </a:r>
            <a:endParaRPr lang="en-US" dirty="0"/>
          </a:p>
        </p:txBody>
      </p:sp>
      <p:sp>
        <p:nvSpPr>
          <p:cNvPr id="3" name="Subtitle 2"/>
          <p:cNvSpPr>
            <a:spLocks noGrp="1"/>
          </p:cNvSpPr>
          <p:nvPr>
            <p:ph type="subTitle" idx="1"/>
          </p:nvPr>
        </p:nvSpPr>
        <p:spPr>
          <a:xfrm>
            <a:off x="1371600" y="3886200"/>
            <a:ext cx="6400800" cy="2438400"/>
          </a:xfrm>
        </p:spPr>
        <p:txBody>
          <a:bodyPr>
            <a:normAutofit fontScale="92500" lnSpcReduction="10000"/>
          </a:bodyPr>
          <a:lstStyle/>
          <a:p>
            <a:r>
              <a:rPr lang="en-US" dirty="0" smtClean="0"/>
              <a:t>By:</a:t>
            </a:r>
          </a:p>
          <a:p>
            <a:r>
              <a:rPr lang="en-US" dirty="0" smtClean="0"/>
              <a:t>Andrew </a:t>
            </a:r>
            <a:r>
              <a:rPr lang="en-US" dirty="0" err="1" smtClean="0"/>
              <a:t>Carucci</a:t>
            </a:r>
            <a:endParaRPr lang="en-US" dirty="0" smtClean="0"/>
          </a:p>
          <a:p>
            <a:r>
              <a:rPr lang="en-US" dirty="0"/>
              <a:t>a</a:t>
            </a:r>
            <a:r>
              <a:rPr lang="en-US" dirty="0" smtClean="0"/>
              <a:t>nd</a:t>
            </a:r>
          </a:p>
          <a:p>
            <a:r>
              <a:rPr lang="en-US" dirty="0" smtClean="0"/>
              <a:t>Kyle </a:t>
            </a:r>
            <a:r>
              <a:rPr lang="en-US" dirty="0" err="1" smtClean="0"/>
              <a:t>Erlandson</a:t>
            </a:r>
            <a:endParaRPr lang="en-US" dirty="0" smtClean="0"/>
          </a:p>
          <a:p>
            <a:endParaRPr lang="en-US" dirty="0"/>
          </a:p>
          <a:p>
            <a:r>
              <a:rPr lang="en-US" dirty="0" smtClean="0"/>
              <a:t>SUNY Fredonia</a:t>
            </a:r>
          </a:p>
          <a:p>
            <a:endParaRPr lang="en-US" dirty="0"/>
          </a:p>
        </p:txBody>
      </p:sp>
    </p:spTree>
    <p:extLst>
      <p:ext uri="{BB962C8B-B14F-4D97-AF65-F5344CB8AC3E}">
        <p14:creationId xmlns:p14="http://schemas.microsoft.com/office/powerpoint/2010/main" val="3535997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u="sng" dirty="0"/>
              <a:t>Are Students Really Thinking?</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lnSpcReduction="10000"/>
              </a:bodyPr>
              <a:lstStyle/>
              <a:p>
                <a:r>
                  <a:rPr lang="en-US" sz="2200" dirty="0" smtClean="0"/>
                  <a:t>What is 40% of 200?</a:t>
                </a:r>
              </a:p>
              <a:p>
                <a:pPr marL="0" indent="0">
                  <a:buNone/>
                </a:pPr>
                <a:endParaRPr lang="en-US" sz="2200" dirty="0" smtClean="0"/>
              </a:p>
              <a:p>
                <a:pPr marL="0" indent="0">
                  <a:buNone/>
                </a:pPr>
                <a:endParaRPr lang="en-US" sz="2200" dirty="0"/>
              </a:p>
              <a:p>
                <a:r>
                  <a:rPr lang="en-US" sz="2200" dirty="0" smtClean="0"/>
                  <a:t>Whole </a:t>
                </a:r>
                <a14:m>
                  <m:oMath xmlns:m="http://schemas.openxmlformats.org/officeDocument/2006/math">
                    <m:r>
                      <a:rPr lang="en-US" sz="2200" i="1" smtClean="0">
                        <a:latin typeface="Cambria Math"/>
                        <a:ea typeface="Cambria Math"/>
                      </a:rPr>
                      <m:t>×</m:t>
                    </m:r>
                    <m:r>
                      <a:rPr lang="en-US" sz="2200" b="0" i="1" smtClean="0">
                        <a:latin typeface="Cambria Math"/>
                        <a:ea typeface="Cambria Math"/>
                      </a:rPr>
                      <m:t> </m:t>
                    </m:r>
                  </m:oMath>
                </a14:m>
                <a:r>
                  <a:rPr lang="en-US" sz="2200" dirty="0" smtClean="0"/>
                  <a:t>Percent of Whole </a:t>
                </a:r>
                <a14:m>
                  <m:oMath xmlns:m="http://schemas.openxmlformats.org/officeDocument/2006/math">
                    <m:r>
                      <a:rPr lang="en-US" sz="2200" b="0" i="1" smtClean="0">
                        <a:latin typeface="Cambria Math"/>
                      </a:rPr>
                      <m:t>=</m:t>
                    </m:r>
                  </m:oMath>
                </a14:m>
                <a:r>
                  <a:rPr lang="en-US" sz="2200" dirty="0" smtClean="0"/>
                  <a:t> Part of the Whole</a:t>
                </a:r>
              </a:p>
              <a:p>
                <a:endParaRPr lang="en-US" sz="2200" dirty="0" smtClean="0"/>
              </a:p>
              <a:p>
                <a:pPr marL="0" indent="0">
                  <a:buNone/>
                </a:pPr>
                <a:endParaRPr lang="en-US" sz="2200" dirty="0"/>
              </a:p>
              <a:p>
                <a:r>
                  <a:rPr lang="en-US" sz="2200" dirty="0" smtClean="0"/>
                  <a:t>200 </a:t>
                </a:r>
                <a14:m>
                  <m:oMath xmlns:m="http://schemas.openxmlformats.org/officeDocument/2006/math">
                    <m:r>
                      <a:rPr lang="en-US" sz="2200" i="1" smtClean="0">
                        <a:latin typeface="Cambria Math"/>
                        <a:ea typeface="Cambria Math"/>
                      </a:rPr>
                      <m:t>×</m:t>
                    </m:r>
                  </m:oMath>
                </a14:m>
                <a:r>
                  <a:rPr lang="en-US" sz="2200" dirty="0" smtClean="0"/>
                  <a:t> .40 </a:t>
                </a:r>
                <a14:m>
                  <m:oMath xmlns:m="http://schemas.openxmlformats.org/officeDocument/2006/math">
                    <m:r>
                      <a:rPr lang="en-US" sz="2200" b="0" i="1" smtClean="0">
                        <a:latin typeface="Cambria Math"/>
                      </a:rPr>
                      <m:t>=</m:t>
                    </m:r>
                  </m:oMath>
                </a14:m>
                <a:r>
                  <a:rPr lang="en-US" sz="2200" dirty="0" smtClean="0"/>
                  <a:t> 80</a:t>
                </a:r>
              </a:p>
              <a:p>
                <a:endParaRPr lang="en-US" sz="2200" dirty="0"/>
              </a:p>
              <a:p>
                <a:r>
                  <a:rPr lang="en-US" sz="2200" dirty="0" smtClean="0"/>
                  <a:t>Most 8</a:t>
                </a:r>
                <a:r>
                  <a:rPr lang="en-US" sz="2200" baseline="30000" dirty="0" smtClean="0"/>
                  <a:t>th</a:t>
                </a:r>
                <a:r>
                  <a:rPr lang="en-US" sz="2200" dirty="0" smtClean="0"/>
                  <a:t> grade students can solve this problem</a:t>
                </a:r>
                <a:endParaRPr lang="en-US" sz="22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1">
                <a:blip r:embed="rId3"/>
                <a:stretch>
                  <a:fillRect l="-856" t="-301" r="-1199" b="-1955"/>
                </a:stretch>
              </a:blipFill>
            </p:spPr>
            <p:txBody>
              <a:bodyPr/>
              <a:lstStyle/>
              <a:p>
                <a:r>
                  <a:rPr lang="en-US">
                    <a:noFill/>
                  </a:rPr>
                  <a:t> </a:t>
                </a:r>
              </a:p>
            </p:txBody>
          </p:sp>
        </mc:Fallback>
      </mc:AlternateContent>
    </p:spTree>
    <p:extLst>
      <p:ext uri="{BB962C8B-B14F-4D97-AF65-F5344CB8AC3E}">
        <p14:creationId xmlns:p14="http://schemas.microsoft.com/office/powerpoint/2010/main" val="336451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410" y="0"/>
            <a:ext cx="6400800" cy="685800"/>
          </a:xfrm>
        </p:spPr>
        <p:txBody>
          <a:bodyPr/>
          <a:lstStyle/>
          <a:p>
            <a:pPr algn="ctr"/>
            <a:r>
              <a:rPr lang="en-US" sz="3600" u="sng" dirty="0"/>
              <a:t/>
            </a:r>
            <a:br>
              <a:rPr lang="en-US" sz="3600" u="sng" dirty="0"/>
            </a:br>
            <a:r>
              <a:rPr lang="en-US" sz="3600" u="sng" dirty="0" smtClean="0"/>
              <a:t>One World Trade Center</a:t>
            </a:r>
            <a:endParaRPr lang="en-US" sz="3600" u="sng" dirty="0"/>
          </a:p>
        </p:txBody>
      </p:sp>
      <p:pic>
        <p:nvPicPr>
          <p:cNvPr id="4" name="Picture 3"/>
          <p:cNvPicPr/>
          <p:nvPr/>
        </p:nvPicPr>
        <p:blipFill>
          <a:blip r:embed="rId3" cstate="print"/>
          <a:stretch>
            <a:fillRect/>
          </a:stretch>
        </p:blipFill>
        <p:spPr>
          <a:xfrm>
            <a:off x="152400" y="2941248"/>
            <a:ext cx="2764195" cy="3590667"/>
          </a:xfrm>
          <a:prstGeom prst="rect">
            <a:avLst/>
          </a:prstGeom>
        </p:spPr>
      </p:pic>
      <p:pic>
        <p:nvPicPr>
          <p:cNvPr id="5" name="Picture 4"/>
          <p:cNvPicPr/>
          <p:nvPr/>
        </p:nvPicPr>
        <p:blipFill>
          <a:blip r:embed="rId4" cstate="print"/>
          <a:stretch>
            <a:fillRect/>
          </a:stretch>
        </p:blipFill>
        <p:spPr>
          <a:xfrm>
            <a:off x="4433974" y="1550340"/>
            <a:ext cx="3143250" cy="4981575"/>
          </a:xfrm>
          <a:prstGeom prst="rect">
            <a:avLst/>
          </a:prstGeom>
        </p:spPr>
      </p:pic>
      <p:sp>
        <p:nvSpPr>
          <p:cNvPr id="3" name="TextBox 2"/>
          <p:cNvSpPr txBox="1"/>
          <p:nvPr/>
        </p:nvSpPr>
        <p:spPr>
          <a:xfrm>
            <a:off x="457200" y="1872734"/>
            <a:ext cx="1856403" cy="923330"/>
          </a:xfrm>
          <a:prstGeom prst="rect">
            <a:avLst/>
          </a:prstGeom>
          <a:noFill/>
        </p:spPr>
        <p:txBody>
          <a:bodyPr wrap="square" rtlCol="0">
            <a:spAutoFit/>
          </a:bodyPr>
          <a:lstStyle/>
          <a:p>
            <a:r>
              <a:rPr lang="en-US" dirty="0" smtClean="0"/>
              <a:t>75% of the completed tower</a:t>
            </a:r>
          </a:p>
        </p:txBody>
      </p:sp>
      <p:sp>
        <p:nvSpPr>
          <p:cNvPr id="6" name="TextBox 5"/>
          <p:cNvSpPr txBox="1"/>
          <p:nvPr/>
        </p:nvSpPr>
        <p:spPr>
          <a:xfrm>
            <a:off x="2953517" y="4419600"/>
            <a:ext cx="1447800" cy="369332"/>
          </a:xfrm>
          <a:prstGeom prst="rect">
            <a:avLst/>
          </a:prstGeom>
          <a:noFill/>
        </p:spPr>
        <p:txBody>
          <a:bodyPr wrap="square" rtlCol="0">
            <a:spAutoFit/>
          </a:bodyPr>
          <a:lstStyle/>
          <a:p>
            <a:r>
              <a:rPr lang="en-US" dirty="0" smtClean="0"/>
              <a:t>1,026 feet</a:t>
            </a:r>
            <a:endParaRPr lang="en-US" dirty="0"/>
          </a:p>
        </p:txBody>
      </p:sp>
      <p:sp>
        <p:nvSpPr>
          <p:cNvPr id="7" name="TextBox 6"/>
          <p:cNvSpPr txBox="1"/>
          <p:nvPr/>
        </p:nvSpPr>
        <p:spPr>
          <a:xfrm>
            <a:off x="7696200" y="2796064"/>
            <a:ext cx="1504950" cy="1477328"/>
          </a:xfrm>
          <a:prstGeom prst="rect">
            <a:avLst/>
          </a:prstGeom>
          <a:noFill/>
        </p:spPr>
        <p:txBody>
          <a:bodyPr wrap="square" rtlCol="0">
            <a:spAutoFit/>
          </a:bodyPr>
          <a:lstStyle/>
          <a:p>
            <a:r>
              <a:rPr lang="en-US" dirty="0"/>
              <a:t>H</a:t>
            </a:r>
            <a:r>
              <a:rPr lang="en-US" dirty="0" smtClean="0"/>
              <a:t>ow tall will the tower be when it is completed?</a:t>
            </a:r>
            <a:endParaRPr lang="en-US" dirty="0"/>
          </a:p>
        </p:txBody>
      </p:sp>
      <p:sp>
        <p:nvSpPr>
          <p:cNvPr id="8" name="TextBox 7"/>
          <p:cNvSpPr txBox="1"/>
          <p:nvPr/>
        </p:nvSpPr>
        <p:spPr>
          <a:xfrm>
            <a:off x="457200" y="1066800"/>
            <a:ext cx="5548399" cy="369332"/>
          </a:xfrm>
          <a:prstGeom prst="rect">
            <a:avLst/>
          </a:prstGeom>
          <a:noFill/>
        </p:spPr>
        <p:txBody>
          <a:bodyPr wrap="square" rtlCol="0">
            <a:spAutoFit/>
          </a:bodyPr>
          <a:lstStyle/>
          <a:p>
            <a:r>
              <a:rPr lang="en-US" dirty="0" smtClean="0"/>
              <a:t>Formally known as Freedom Tower</a:t>
            </a:r>
            <a:endParaRPr lang="en-US" dirty="0"/>
          </a:p>
        </p:txBody>
      </p:sp>
    </p:spTree>
    <p:extLst>
      <p:ext uri="{BB962C8B-B14F-4D97-AF65-F5344CB8AC3E}">
        <p14:creationId xmlns:p14="http://schemas.microsoft.com/office/powerpoint/2010/main" val="27764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447800"/>
                <a:ext cx="7543799" cy="4876799"/>
              </a:xfrm>
            </p:spPr>
            <p:txBody>
              <a:bodyPr>
                <a:normAutofit fontScale="77500" lnSpcReduction="20000"/>
              </a:bodyPr>
              <a:lstStyle/>
              <a:p>
                <a:r>
                  <a:rPr lang="en-US" sz="2400" dirty="0" smtClean="0"/>
                  <a:t>How many 8</a:t>
                </a:r>
                <a:r>
                  <a:rPr lang="en-US" sz="2400" baseline="30000" dirty="0" smtClean="0"/>
                  <a:t>th</a:t>
                </a:r>
                <a:r>
                  <a:rPr lang="en-US" sz="2400" dirty="0" smtClean="0"/>
                  <a:t> grade students could solve this problem?</a:t>
                </a:r>
              </a:p>
              <a:p>
                <a:pPr marL="0" indent="0">
                  <a:buNone/>
                </a:pPr>
                <a:endParaRPr lang="en-US" sz="2400" dirty="0"/>
              </a:p>
              <a:p>
                <a:r>
                  <a:rPr lang="en-US" sz="2400" dirty="0" smtClean="0"/>
                  <a:t>Manipulate the formula:  </a:t>
                </a:r>
              </a:p>
              <a:p>
                <a:pPr marL="0" indent="0">
                  <a:buNone/>
                </a:pPr>
                <a:endParaRPr lang="en-US" sz="2400" dirty="0" smtClean="0"/>
              </a:p>
              <a:p>
                <a:r>
                  <a:rPr lang="en-US" sz="2400" dirty="0" smtClean="0"/>
                  <a:t>Whole </a:t>
                </a:r>
                <a14:m>
                  <m:oMath xmlns:m="http://schemas.openxmlformats.org/officeDocument/2006/math">
                    <m:r>
                      <a:rPr lang="en-US" sz="2400" i="1">
                        <a:latin typeface="Cambria Math"/>
                        <a:ea typeface="Cambria Math"/>
                      </a:rPr>
                      <m:t>× </m:t>
                    </m:r>
                  </m:oMath>
                </a14:m>
                <a:r>
                  <a:rPr lang="en-US" sz="2400" dirty="0" smtClean="0"/>
                  <a:t>Percent </a:t>
                </a:r>
                <a14:m>
                  <m:oMath xmlns:m="http://schemas.openxmlformats.org/officeDocument/2006/math">
                    <m:r>
                      <a:rPr lang="en-US" sz="2400" i="1">
                        <a:latin typeface="Cambria Math"/>
                      </a:rPr>
                      <m:t>=</m:t>
                    </m:r>
                  </m:oMath>
                </a14:m>
                <a:r>
                  <a:rPr lang="en-US" sz="2400" dirty="0"/>
                  <a:t> Part of the </a:t>
                </a:r>
                <a:r>
                  <a:rPr lang="en-US" sz="2400" dirty="0" smtClean="0"/>
                  <a:t>Whole</a:t>
                </a:r>
              </a:p>
              <a:p>
                <a:endParaRPr lang="en-US" sz="2400" dirty="0"/>
              </a:p>
              <a:p>
                <a14:m>
                  <m:oMath xmlns:m="http://schemas.openxmlformats.org/officeDocument/2006/math">
                    <m:f>
                      <m:fPr>
                        <m:ctrlPr>
                          <a:rPr lang="en-US" sz="2400" i="1" smtClean="0">
                            <a:latin typeface="Cambria Math"/>
                          </a:rPr>
                        </m:ctrlPr>
                      </m:fPr>
                      <m:num>
                        <m:r>
                          <m:rPr>
                            <m:nor/>
                          </m:rPr>
                          <a:rPr lang="en-US" sz="2400" b="0" i="0" smtClean="0">
                            <a:latin typeface="Cambria Math"/>
                          </a:rPr>
                          <m:t>Whole</m:t>
                        </m:r>
                      </m:num>
                      <m:den>
                        <m:r>
                          <a:rPr lang="en-US" sz="2400" b="0" i="1" smtClean="0">
                            <a:latin typeface="Cambria Math"/>
                          </a:rPr>
                          <m:t>1</m:t>
                        </m:r>
                      </m:den>
                    </m:f>
                  </m:oMath>
                </a14:m>
                <a:r>
                  <a:rPr lang="en-US" sz="2400" dirty="0" smtClean="0"/>
                  <a:t> </a:t>
                </a:r>
                <a14:m>
                  <m:oMath xmlns:m="http://schemas.openxmlformats.org/officeDocument/2006/math">
                    <m:r>
                      <a:rPr lang="en-US" sz="2400" b="0" i="1" dirty="0" smtClean="0">
                        <a:latin typeface="Cambria Math"/>
                      </a:rPr>
                      <m:t>= </m:t>
                    </m:r>
                    <m:f>
                      <m:fPr>
                        <m:ctrlPr>
                          <a:rPr lang="en-US" sz="2400" b="0" i="1" dirty="0" smtClean="0">
                            <a:latin typeface="Cambria Math"/>
                          </a:rPr>
                        </m:ctrlPr>
                      </m:fPr>
                      <m:num>
                        <m:r>
                          <m:rPr>
                            <m:nor/>
                          </m:rPr>
                          <a:rPr lang="en-US" sz="2400" b="0" i="0" dirty="0" smtClean="0">
                            <a:latin typeface="Cambria Math"/>
                          </a:rPr>
                          <m:t>Part</m:t>
                        </m:r>
                        <m:r>
                          <m:rPr>
                            <m:nor/>
                          </m:rPr>
                          <a:rPr lang="en-US" sz="2400" b="0" i="0" dirty="0" smtClean="0">
                            <a:latin typeface="Cambria Math"/>
                          </a:rPr>
                          <m:t> </m:t>
                        </m:r>
                        <m:r>
                          <m:rPr>
                            <m:nor/>
                          </m:rPr>
                          <a:rPr lang="en-US" sz="2400" b="0" i="0" dirty="0" smtClean="0">
                            <a:latin typeface="Cambria Math"/>
                          </a:rPr>
                          <m:t>of</m:t>
                        </m:r>
                        <m:r>
                          <m:rPr>
                            <m:nor/>
                          </m:rPr>
                          <a:rPr lang="en-US" sz="2400" b="0" i="0" dirty="0" smtClean="0">
                            <a:latin typeface="Cambria Math"/>
                          </a:rPr>
                          <m:t> </m:t>
                        </m:r>
                        <m:r>
                          <m:rPr>
                            <m:nor/>
                          </m:rPr>
                          <a:rPr lang="en-US" sz="2400" b="0" i="0" dirty="0" smtClean="0">
                            <a:latin typeface="Cambria Math"/>
                          </a:rPr>
                          <m:t>the</m:t>
                        </m:r>
                        <m:r>
                          <m:rPr>
                            <m:nor/>
                          </m:rPr>
                          <a:rPr lang="en-US" sz="2400" b="0" i="0" dirty="0" smtClean="0">
                            <a:latin typeface="Cambria Math"/>
                          </a:rPr>
                          <m:t> </m:t>
                        </m:r>
                        <m:r>
                          <m:rPr>
                            <m:nor/>
                          </m:rPr>
                          <a:rPr lang="en-US" sz="2400" b="0" i="0" dirty="0" smtClean="0">
                            <a:latin typeface="Cambria Math"/>
                          </a:rPr>
                          <m:t>Whole</m:t>
                        </m:r>
                      </m:num>
                      <m:den>
                        <m:r>
                          <m:rPr>
                            <m:nor/>
                          </m:rPr>
                          <a:rPr lang="en-US" sz="2400" b="0" i="0" dirty="0" smtClean="0">
                            <a:latin typeface="Cambria Math"/>
                          </a:rPr>
                          <m:t>Percent</m:t>
                        </m:r>
                      </m:den>
                    </m:f>
                  </m:oMath>
                </a14:m>
                <a:endParaRPr lang="en-US" sz="2400" dirty="0" smtClean="0"/>
              </a:p>
              <a:p>
                <a:pPr marL="0" indent="0">
                  <a:buNone/>
                </a:pPr>
                <a:endParaRPr lang="en-US" sz="2400" dirty="0" smtClean="0"/>
              </a:p>
              <a:p>
                <a14:m>
                  <m:oMath xmlns:m="http://schemas.openxmlformats.org/officeDocument/2006/math">
                    <m:r>
                      <m:rPr>
                        <m:nor/>
                      </m:rPr>
                      <a:rPr lang="en-US" sz="2400" b="0" i="0" smtClean="0">
                        <a:latin typeface="Cambria Math"/>
                      </a:rPr>
                      <m:t>Whole</m:t>
                    </m:r>
                    <m:r>
                      <m:rPr>
                        <m:nor/>
                      </m:rPr>
                      <a:rPr lang="en-US" sz="2400" b="0" i="0" smtClean="0">
                        <a:latin typeface="Cambria Math"/>
                      </a:rPr>
                      <m:t> = </m:t>
                    </m:r>
                    <m:f>
                      <m:fPr>
                        <m:ctrlPr>
                          <a:rPr lang="en-US" sz="2400" b="0" i="1" smtClean="0">
                            <a:latin typeface="Cambria Math"/>
                          </a:rPr>
                        </m:ctrlPr>
                      </m:fPr>
                      <m:num>
                        <m:r>
                          <a:rPr lang="en-US" sz="2400" b="0" i="1" smtClean="0">
                            <a:latin typeface="Cambria Math"/>
                          </a:rPr>
                          <m:t>1,026 </m:t>
                        </m:r>
                        <m:r>
                          <m:rPr>
                            <m:nor/>
                          </m:rPr>
                          <a:rPr lang="en-US" sz="2400" b="0" i="0" smtClean="0">
                            <a:latin typeface="Cambria Math"/>
                          </a:rPr>
                          <m:t>feet</m:t>
                        </m:r>
                      </m:num>
                      <m:den>
                        <m:r>
                          <a:rPr lang="en-US" sz="2400" b="0" i="1" smtClean="0">
                            <a:latin typeface="Cambria Math"/>
                          </a:rPr>
                          <m:t>.75</m:t>
                        </m:r>
                      </m:den>
                    </m:f>
                  </m:oMath>
                </a14:m>
                <a:endParaRPr lang="en-US" sz="2400" dirty="0" smtClean="0"/>
              </a:p>
              <a:p>
                <a:pPr marL="0" indent="0">
                  <a:buNone/>
                </a:pPr>
                <a:endParaRPr lang="en-US" sz="2400" dirty="0" smtClean="0"/>
              </a:p>
              <a:p>
                <a:r>
                  <a:rPr lang="en-US" sz="2400" dirty="0" smtClean="0"/>
                  <a:t>One World Trade Center will be 1,368 feet </a:t>
                </a:r>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447800"/>
                <a:ext cx="7543799" cy="4876799"/>
              </a:xfrm>
              <a:blipFill rotWithShape="1">
                <a:blip r:embed="rId2"/>
                <a:stretch>
                  <a:fillRect l="-566" t="-375"/>
                </a:stretch>
              </a:blipFill>
            </p:spPr>
            <p:txBody>
              <a:bodyPr/>
              <a:lstStyle/>
              <a:p>
                <a:r>
                  <a:rPr lang="en-US">
                    <a:noFill/>
                  </a:rPr>
                  <a:t> </a:t>
                </a:r>
              </a:p>
            </p:txBody>
          </p:sp>
        </mc:Fallback>
      </mc:AlternateContent>
    </p:spTree>
    <p:extLst>
      <p:ext uri="{BB962C8B-B14F-4D97-AF65-F5344CB8AC3E}">
        <p14:creationId xmlns:p14="http://schemas.microsoft.com/office/powerpoint/2010/main" val="423440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81800" cy="1143000"/>
          </a:xfrm>
        </p:spPr>
        <p:txBody>
          <a:bodyPr/>
          <a:lstStyle/>
          <a:p>
            <a:r>
              <a:rPr lang="en-US" sz="3600" u="sng" dirty="0" smtClean="0"/>
              <a:t>A Pizza Proportional Project</a:t>
            </a:r>
            <a:endParaRPr lang="en-US" sz="3600" u="sng"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43" t="15744" r="27723" b="9409"/>
          <a:stretch/>
        </p:blipFill>
        <p:spPr bwMode="auto">
          <a:xfrm>
            <a:off x="2405815" y="3074766"/>
            <a:ext cx="3228288" cy="331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52400" y="4510087"/>
            <a:ext cx="1714500" cy="1714500"/>
          </a:xfrm>
          <a:prstGeom prst="rect">
            <a:avLst/>
          </a:prstGeom>
        </p:spPr>
      </p:pic>
      <p:cxnSp>
        <p:nvCxnSpPr>
          <p:cNvPr id="6" name="Straight Connector 5"/>
          <p:cNvCxnSpPr/>
          <p:nvPr/>
        </p:nvCxnSpPr>
        <p:spPr>
          <a:xfrm>
            <a:off x="263150" y="5348286"/>
            <a:ext cx="1500336" cy="29256"/>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 Box 7"/>
          <p:cNvSpPr txBox="1"/>
          <p:nvPr/>
        </p:nvSpPr>
        <p:spPr>
          <a:xfrm>
            <a:off x="1916832" y="5286374"/>
            <a:ext cx="490538"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6in</a:t>
            </a: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6592166" y="4300536"/>
            <a:ext cx="2524125" cy="2524125"/>
          </a:xfrm>
          <a:prstGeom prst="rect">
            <a:avLst/>
          </a:prstGeom>
        </p:spPr>
      </p:pic>
      <p:cxnSp>
        <p:nvCxnSpPr>
          <p:cNvPr id="15" name="Straight Connector 14"/>
          <p:cNvCxnSpPr/>
          <p:nvPr/>
        </p:nvCxnSpPr>
        <p:spPr>
          <a:xfrm>
            <a:off x="6745596" y="5562599"/>
            <a:ext cx="2217263" cy="0"/>
          </a:xfrm>
          <a:prstGeom prst="line">
            <a:avLst/>
          </a:prstGeom>
        </p:spPr>
        <p:style>
          <a:lnRef idx="3">
            <a:schemeClr val="accent1"/>
          </a:lnRef>
          <a:fillRef idx="0">
            <a:schemeClr val="accent1"/>
          </a:fillRef>
          <a:effectRef idx="2">
            <a:schemeClr val="accent1"/>
          </a:effectRef>
          <a:fontRef idx="minor">
            <a:schemeClr val="tx1"/>
          </a:fontRef>
        </p:style>
      </p:cxnSp>
      <p:sp>
        <p:nvSpPr>
          <p:cNvPr id="24" name="Text Box 9"/>
          <p:cNvSpPr txBox="1"/>
          <p:nvPr/>
        </p:nvSpPr>
        <p:spPr>
          <a:xfrm>
            <a:off x="5955393" y="5279447"/>
            <a:ext cx="602137" cy="314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12 in</a:t>
            </a:r>
          </a:p>
        </p:txBody>
      </p:sp>
      <p:sp>
        <p:nvSpPr>
          <p:cNvPr id="3" name="Right Arrow 2"/>
          <p:cNvSpPr/>
          <p:nvPr/>
        </p:nvSpPr>
        <p:spPr>
          <a:xfrm rot="10800000">
            <a:off x="5654178" y="3581400"/>
            <a:ext cx="1366966" cy="228601"/>
          </a:xfrm>
          <a:prstGeom prst="rightArrow">
            <a:avLst>
              <a:gd name="adj1" fmla="val 50000"/>
              <a:gd name="adj2" fmla="val 53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5640323" y="3886200"/>
            <a:ext cx="1366966" cy="228601"/>
          </a:xfrm>
          <a:prstGeom prst="rightArrow">
            <a:avLst>
              <a:gd name="adj1" fmla="val 50000"/>
              <a:gd name="adj2" fmla="val 53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8145" y="2514600"/>
            <a:ext cx="7467600" cy="369332"/>
          </a:xfrm>
          <a:prstGeom prst="rect">
            <a:avLst/>
          </a:prstGeom>
          <a:noFill/>
        </p:spPr>
        <p:txBody>
          <a:bodyPr wrap="square" rtlCol="0">
            <a:spAutoFit/>
          </a:bodyPr>
          <a:lstStyle/>
          <a:p>
            <a:r>
              <a:rPr lang="en-US" dirty="0" smtClean="0"/>
              <a:t>Two 6-inch pizzas for $7.58 or one 12-inch pizza for $10.99? </a:t>
            </a:r>
            <a:endParaRPr lang="en-US" dirty="0"/>
          </a:p>
        </p:txBody>
      </p:sp>
      <p:sp>
        <p:nvSpPr>
          <p:cNvPr id="19" name="TextBox 18"/>
          <p:cNvSpPr txBox="1"/>
          <p:nvPr/>
        </p:nvSpPr>
        <p:spPr>
          <a:xfrm>
            <a:off x="1829267" y="2145268"/>
            <a:ext cx="4484998" cy="369332"/>
          </a:xfrm>
          <a:prstGeom prst="rect">
            <a:avLst/>
          </a:prstGeom>
          <a:noFill/>
        </p:spPr>
        <p:txBody>
          <a:bodyPr wrap="square" rtlCol="0">
            <a:spAutoFit/>
          </a:bodyPr>
          <a:lstStyle/>
          <a:p>
            <a:r>
              <a:rPr lang="en-US" dirty="0" smtClean="0"/>
              <a:t>Which is the better buy?</a:t>
            </a:r>
            <a:endParaRPr lang="en-US" dirty="0"/>
          </a:p>
        </p:txBody>
      </p:sp>
      <p:sp>
        <p:nvSpPr>
          <p:cNvPr id="7" name="TextBox 6"/>
          <p:cNvSpPr txBox="1"/>
          <p:nvPr/>
        </p:nvSpPr>
        <p:spPr>
          <a:xfrm>
            <a:off x="838200" y="1219200"/>
            <a:ext cx="7780893" cy="369332"/>
          </a:xfrm>
          <a:prstGeom prst="rect">
            <a:avLst/>
          </a:prstGeom>
          <a:noFill/>
        </p:spPr>
        <p:txBody>
          <a:bodyPr wrap="square" rtlCol="0">
            <a:spAutoFit/>
          </a:bodyPr>
          <a:lstStyle/>
          <a:p>
            <a:r>
              <a:rPr lang="en-US" dirty="0" smtClean="0"/>
              <a:t>A personal 6-inch pizza costs $3.79</a:t>
            </a:r>
            <a:endParaRPr lang="en-US" dirty="0"/>
          </a:p>
        </p:txBody>
      </p:sp>
      <p:sp>
        <p:nvSpPr>
          <p:cNvPr id="8" name="TextBox 7"/>
          <p:cNvSpPr txBox="1"/>
          <p:nvPr/>
        </p:nvSpPr>
        <p:spPr>
          <a:xfrm>
            <a:off x="838200" y="1588532"/>
            <a:ext cx="6109855" cy="369332"/>
          </a:xfrm>
          <a:prstGeom prst="rect">
            <a:avLst/>
          </a:prstGeom>
          <a:noFill/>
        </p:spPr>
        <p:txBody>
          <a:bodyPr wrap="square" rtlCol="0">
            <a:spAutoFit/>
          </a:bodyPr>
          <a:lstStyle/>
          <a:p>
            <a:r>
              <a:rPr lang="en-US" dirty="0" smtClean="0"/>
              <a:t>A medium 12-inch pizza costs $10.99</a:t>
            </a:r>
            <a:endParaRPr lang="en-US" dirty="0"/>
          </a:p>
        </p:txBody>
      </p:sp>
    </p:spTree>
    <p:extLst>
      <p:ext uri="{BB962C8B-B14F-4D97-AF65-F5344CB8AC3E}">
        <p14:creationId xmlns:p14="http://schemas.microsoft.com/office/powerpoint/2010/main" val="15555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3" grpId="0" animBg="1"/>
      <p:bldP spid="12"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25113" cy="924475"/>
          </a:xfrm>
        </p:spPr>
        <p:txBody>
          <a:bodyPr/>
          <a:lstStyle/>
          <a:p>
            <a:r>
              <a:rPr lang="en-US" dirty="0" smtClean="0"/>
              <a:t>Solution</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381" t="16817" r="21231" b="34117"/>
          <a:stretch/>
        </p:blipFill>
        <p:spPr bwMode="auto">
          <a:xfrm>
            <a:off x="3900340" y="508544"/>
            <a:ext cx="4800600" cy="478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259992"/>
            <a:ext cx="4038600" cy="646331"/>
          </a:xfrm>
          <a:prstGeom prst="rect">
            <a:avLst/>
          </a:prstGeom>
          <a:noFill/>
        </p:spPr>
        <p:txBody>
          <a:bodyPr wrap="square" rtlCol="0">
            <a:spAutoFit/>
          </a:bodyPr>
          <a:lstStyle/>
          <a:p>
            <a:r>
              <a:rPr lang="en-US" dirty="0" smtClean="0"/>
              <a:t>Which option would most students choose?</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92231" y="5715000"/>
                <a:ext cx="3581400" cy="946991"/>
              </a:xfrm>
              <a:prstGeom prst="rect">
                <a:avLst/>
              </a:prstGeom>
              <a:noFill/>
            </p:spPr>
            <p:txBody>
              <a:bodyPr wrap="square" rtlCol="0">
                <a:spAutoFit/>
              </a:bodyPr>
              <a:lstStyle/>
              <a:p>
                <a:r>
                  <a:rPr lang="en-US" dirty="0" smtClean="0"/>
                  <a:t>Area of the 6-inch pizza:</a:t>
                </a:r>
              </a:p>
              <a:p>
                <a:endParaRPr lang="en-US" dirty="0"/>
              </a:p>
              <a:p>
                <a:pPr algn="ctr"/>
                <a14:m>
                  <m:oMath xmlns:m="http://schemas.openxmlformats.org/officeDocument/2006/math">
                    <m:r>
                      <a:rPr lang="en-US" i="1" smtClean="0">
                        <a:latin typeface="Cambria Math"/>
                        <a:ea typeface="Cambria Math"/>
                      </a:rPr>
                      <m:t>𝜋</m:t>
                    </m:r>
                    <m:sSup>
                      <m:sSupPr>
                        <m:ctrlPr>
                          <a:rPr lang="en-US" i="1" smtClean="0">
                            <a:latin typeface="Cambria Math"/>
                            <a:ea typeface="Cambria Math"/>
                          </a:rPr>
                        </m:ctrlPr>
                      </m:sSupPr>
                      <m:e>
                        <m:r>
                          <a:rPr lang="en-US" b="0" i="1" smtClean="0">
                            <a:latin typeface="Cambria Math"/>
                            <a:ea typeface="Cambria Math"/>
                          </a:rPr>
                          <m:t>(3</m:t>
                        </m:r>
                        <m:r>
                          <m:rPr>
                            <m:nor/>
                          </m:rPr>
                          <a:rPr lang="en-US" b="0" i="0" smtClean="0">
                            <a:latin typeface="Cambria Math"/>
                            <a:ea typeface="Cambria Math"/>
                          </a:rPr>
                          <m:t>in</m:t>
                        </m:r>
                        <m:r>
                          <a:rPr lang="en-US" b="0" i="1" smtClean="0">
                            <a:latin typeface="Cambria Math"/>
                            <a:ea typeface="Cambria Math"/>
                          </a:rPr>
                          <m:t>)</m:t>
                        </m:r>
                      </m:e>
                      <m:sup>
                        <m:r>
                          <a:rPr lang="en-US" b="0" i="1" smtClean="0">
                            <a:latin typeface="Cambria Math"/>
                            <a:ea typeface="Cambria Math"/>
                          </a:rPr>
                          <m:t>2</m:t>
                        </m:r>
                      </m:sup>
                    </m:sSup>
                  </m:oMath>
                </a14:m>
                <a:r>
                  <a:rPr lang="en-US" dirty="0" smtClean="0"/>
                  <a:t> </a:t>
                </a:r>
                <a14:m>
                  <m:oMath xmlns:m="http://schemas.openxmlformats.org/officeDocument/2006/math">
                    <m:r>
                      <a:rPr lang="en-US" b="0" i="1" dirty="0" smtClean="0">
                        <a:latin typeface="Cambria Math"/>
                      </a:rPr>
                      <m:t>=9</m:t>
                    </m:r>
                    <m:r>
                      <a:rPr lang="en-US" b="0" i="1" dirty="0" smtClean="0">
                        <a:latin typeface="Cambria Math"/>
                        <a:ea typeface="Cambria Math"/>
                      </a:rPr>
                      <m:t>𝜋</m:t>
                    </m:r>
                    <m:r>
                      <m:rPr>
                        <m:nor/>
                      </m:rPr>
                      <a:rPr lang="en-US" b="0" i="0" dirty="0" smtClean="0">
                        <a:latin typeface="Cambria Math"/>
                        <a:ea typeface="Cambria Math"/>
                      </a:rPr>
                      <m:t> </m:t>
                    </m:r>
                    <m:sSup>
                      <m:sSupPr>
                        <m:ctrlPr>
                          <a:rPr lang="en-US" b="0" i="1" dirty="0" smtClean="0">
                            <a:latin typeface="Cambria Math"/>
                            <a:ea typeface="Cambria Math"/>
                          </a:rPr>
                        </m:ctrlPr>
                      </m:sSupPr>
                      <m:e>
                        <m:r>
                          <m:rPr>
                            <m:nor/>
                          </m:rPr>
                          <a:rPr lang="en-US" b="0" i="0" dirty="0" smtClean="0">
                            <a:latin typeface="Cambria Math"/>
                            <a:ea typeface="Cambria Math"/>
                          </a:rPr>
                          <m:t>in</m:t>
                        </m:r>
                      </m:e>
                      <m:sup>
                        <m:r>
                          <a:rPr lang="en-US" b="0" i="1" dirty="0" smtClean="0">
                            <a:latin typeface="Cambria Math"/>
                            <a:ea typeface="Cambria Math"/>
                          </a:rPr>
                          <m:t>2</m:t>
                        </m:r>
                      </m:sup>
                    </m:sSup>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92231" y="5715000"/>
                <a:ext cx="3581400" cy="946991"/>
              </a:xfrm>
              <a:prstGeom prst="rect">
                <a:avLst/>
              </a:prstGeom>
              <a:blipFill rotWithShape="1">
                <a:blip r:embed="rId3"/>
                <a:stretch>
                  <a:fillRect l="-1533" t="-3226" b="-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53000" y="5725952"/>
                <a:ext cx="3581400" cy="946991"/>
              </a:xfrm>
              <a:prstGeom prst="rect">
                <a:avLst/>
              </a:prstGeom>
              <a:noFill/>
            </p:spPr>
            <p:txBody>
              <a:bodyPr wrap="square" rtlCol="0">
                <a:spAutoFit/>
              </a:bodyPr>
              <a:lstStyle/>
              <a:p>
                <a:r>
                  <a:rPr lang="en-US" dirty="0" smtClean="0"/>
                  <a:t>Area of the 12-inch pizza:</a:t>
                </a:r>
              </a:p>
              <a:p>
                <a:endParaRPr lang="en-US" dirty="0"/>
              </a:p>
              <a:p>
                <a:pPr algn="ctr"/>
                <a14:m>
                  <m:oMath xmlns:m="http://schemas.openxmlformats.org/officeDocument/2006/math">
                    <m:r>
                      <a:rPr lang="en-US" i="1" smtClean="0">
                        <a:latin typeface="Cambria Math"/>
                        <a:ea typeface="Cambria Math"/>
                      </a:rPr>
                      <m:t>𝜋</m:t>
                    </m:r>
                    <m:sSup>
                      <m:sSupPr>
                        <m:ctrlPr>
                          <a:rPr lang="en-US" i="1" smtClean="0">
                            <a:latin typeface="Cambria Math"/>
                            <a:ea typeface="Cambria Math"/>
                          </a:rPr>
                        </m:ctrlPr>
                      </m:sSupPr>
                      <m:e>
                        <m:r>
                          <a:rPr lang="en-US" b="0" i="1" smtClean="0">
                            <a:latin typeface="Cambria Math"/>
                            <a:ea typeface="Cambria Math"/>
                          </a:rPr>
                          <m:t>(</m:t>
                        </m:r>
                        <m:r>
                          <m:rPr>
                            <m:nor/>
                          </m:rPr>
                          <a:rPr lang="en-US" b="0" i="0" smtClean="0">
                            <a:latin typeface="Cambria Math"/>
                            <a:ea typeface="Cambria Math"/>
                          </a:rPr>
                          <m:t>6</m:t>
                        </m:r>
                        <m:r>
                          <m:rPr>
                            <m:nor/>
                          </m:rPr>
                          <a:rPr lang="en-US" b="0" i="0" smtClean="0">
                            <a:latin typeface="Cambria Math"/>
                            <a:ea typeface="Cambria Math"/>
                          </a:rPr>
                          <m:t>in</m:t>
                        </m:r>
                        <m:r>
                          <a:rPr lang="en-US" b="0" i="1" smtClean="0">
                            <a:latin typeface="Cambria Math"/>
                            <a:ea typeface="Cambria Math"/>
                          </a:rPr>
                          <m:t>)</m:t>
                        </m:r>
                      </m:e>
                      <m:sup>
                        <m:r>
                          <a:rPr lang="en-US" b="0" i="1" smtClean="0">
                            <a:latin typeface="Cambria Math"/>
                            <a:ea typeface="Cambria Math"/>
                          </a:rPr>
                          <m:t>2</m:t>
                        </m:r>
                      </m:sup>
                    </m:sSup>
                  </m:oMath>
                </a14:m>
                <a:r>
                  <a:rPr lang="en-US" dirty="0" smtClean="0"/>
                  <a:t> </a:t>
                </a:r>
                <a14:m>
                  <m:oMath xmlns:m="http://schemas.openxmlformats.org/officeDocument/2006/math">
                    <m:r>
                      <a:rPr lang="en-US" b="0" i="1" dirty="0" smtClean="0">
                        <a:latin typeface="Cambria Math"/>
                      </a:rPr>
                      <m:t>=36</m:t>
                    </m:r>
                    <m:r>
                      <a:rPr lang="en-US" b="0" i="1" dirty="0" smtClean="0">
                        <a:latin typeface="Cambria Math"/>
                        <a:ea typeface="Cambria Math"/>
                      </a:rPr>
                      <m:t>𝜋</m:t>
                    </m:r>
                    <m:r>
                      <m:rPr>
                        <m:nor/>
                      </m:rPr>
                      <a:rPr lang="en-US" b="0" i="0" dirty="0" smtClean="0">
                        <a:latin typeface="Cambria Math"/>
                        <a:ea typeface="Cambria Math"/>
                      </a:rPr>
                      <m:t> </m:t>
                    </m:r>
                    <m:sSup>
                      <m:sSupPr>
                        <m:ctrlPr>
                          <a:rPr lang="en-US" b="0" i="1" dirty="0" smtClean="0">
                            <a:latin typeface="Cambria Math"/>
                            <a:ea typeface="Cambria Math"/>
                          </a:rPr>
                        </m:ctrlPr>
                      </m:sSupPr>
                      <m:e>
                        <m:r>
                          <m:rPr>
                            <m:nor/>
                          </m:rPr>
                          <a:rPr lang="en-US" b="0" i="0" dirty="0" smtClean="0">
                            <a:latin typeface="Cambria Math"/>
                            <a:ea typeface="Cambria Math"/>
                          </a:rPr>
                          <m:t>in</m:t>
                        </m:r>
                      </m:e>
                      <m:sup>
                        <m:r>
                          <a:rPr lang="en-US" b="0" i="1" dirty="0" smtClean="0">
                            <a:latin typeface="Cambria Math"/>
                            <a:ea typeface="Cambria Math"/>
                          </a:rPr>
                          <m:t>2</m:t>
                        </m:r>
                      </m:sup>
                    </m:sSup>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953000" y="5725952"/>
                <a:ext cx="3581400" cy="946991"/>
              </a:xfrm>
              <a:prstGeom prst="rect">
                <a:avLst/>
              </a:prstGeom>
              <a:blipFill rotWithShape="1">
                <a:blip r:embed="rId4"/>
                <a:stretch>
                  <a:fillRect l="-1533" t="-3205" b="-2564"/>
                </a:stretch>
              </a:blipFill>
            </p:spPr>
            <p:txBody>
              <a:bodyPr/>
              <a:lstStyle/>
              <a:p>
                <a:r>
                  <a:rPr lang="en-US">
                    <a:noFill/>
                  </a:rPr>
                  <a:t> </a:t>
                </a:r>
              </a:p>
            </p:txBody>
          </p:sp>
        </mc:Fallback>
      </mc:AlternateContent>
      <p:sp>
        <p:nvSpPr>
          <p:cNvPr id="6" name="TextBox 5"/>
          <p:cNvSpPr txBox="1"/>
          <p:nvPr/>
        </p:nvSpPr>
        <p:spPr>
          <a:xfrm>
            <a:off x="228600" y="2521670"/>
            <a:ext cx="3124200" cy="1200329"/>
          </a:xfrm>
          <a:prstGeom prst="rect">
            <a:avLst/>
          </a:prstGeom>
          <a:noFill/>
        </p:spPr>
        <p:txBody>
          <a:bodyPr wrap="square" rtlCol="0">
            <a:spAutoFit/>
          </a:bodyPr>
          <a:lstStyle/>
          <a:p>
            <a:r>
              <a:rPr lang="en-US" dirty="0" smtClean="0"/>
              <a:t>Students can visually see that three 6-inch pizzas ($11.37) can fit into one 12-inch pizza ($10.99).</a:t>
            </a:r>
            <a:endParaRPr lang="en-US" dirty="0"/>
          </a:p>
        </p:txBody>
      </p:sp>
      <p:sp>
        <p:nvSpPr>
          <p:cNvPr id="9" name="TextBox 8"/>
          <p:cNvSpPr txBox="1"/>
          <p:nvPr/>
        </p:nvSpPr>
        <p:spPr>
          <a:xfrm>
            <a:off x="267878" y="4358325"/>
            <a:ext cx="3505200" cy="923330"/>
          </a:xfrm>
          <a:prstGeom prst="rect">
            <a:avLst/>
          </a:prstGeom>
          <a:noFill/>
        </p:spPr>
        <p:txBody>
          <a:bodyPr wrap="square" rtlCol="0">
            <a:spAutoFit/>
          </a:bodyPr>
          <a:lstStyle/>
          <a:p>
            <a:r>
              <a:rPr lang="en-US" dirty="0" smtClean="0"/>
              <a:t>When the diameter of a circle is doubled, the resulting area is quadrupled.</a:t>
            </a:r>
            <a:endParaRPr lang="en-US" dirty="0"/>
          </a:p>
        </p:txBody>
      </p:sp>
    </p:spTree>
    <p:extLst>
      <p:ext uri="{BB962C8B-B14F-4D97-AF65-F5344CB8AC3E}">
        <p14:creationId xmlns:p14="http://schemas.microsoft.com/office/powerpoint/2010/main" val="161520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95" y="0"/>
            <a:ext cx="7125113" cy="924475"/>
          </a:xfrm>
        </p:spPr>
        <p:txBody>
          <a:bodyPr/>
          <a:lstStyle/>
          <a:p>
            <a:r>
              <a:rPr lang="en-US" dirty="0" smtClean="0"/>
              <a:t>Alternative Method</a:t>
            </a:r>
            <a:endParaRPr lang="en-US" dirty="0"/>
          </a:p>
        </p:txBody>
      </p:sp>
      <p:sp>
        <p:nvSpPr>
          <p:cNvPr id="4" name="Rectangle 3"/>
          <p:cNvSpPr/>
          <p:nvPr/>
        </p:nvSpPr>
        <p:spPr>
          <a:xfrm>
            <a:off x="1676400" y="3486150"/>
            <a:ext cx="2600325" cy="2514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a:endCxn id="4" idx="2"/>
          </p:cNvCxnSpPr>
          <p:nvPr/>
        </p:nvCxnSpPr>
        <p:spPr>
          <a:xfrm>
            <a:off x="2976563" y="3486150"/>
            <a:ext cx="0" cy="2514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1"/>
            <a:endCxn id="4" idx="3"/>
          </p:cNvCxnSpPr>
          <p:nvPr/>
        </p:nvCxnSpPr>
        <p:spPr>
          <a:xfrm>
            <a:off x="1676400" y="4743450"/>
            <a:ext cx="2600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00200" y="1365766"/>
            <a:ext cx="1219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76401" y="3505200"/>
            <a:ext cx="1300162" cy="1238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3099707" y="1676400"/>
                <a:ext cx="2286000" cy="369332"/>
              </a:xfrm>
              <a:prstGeom prst="rect">
                <a:avLst/>
              </a:prstGeom>
              <a:noFill/>
            </p:spPr>
            <p:txBody>
              <a:bodyPr wrap="square" rtlCol="0">
                <a:spAutoFit/>
              </a:bodyPr>
              <a:lstStyle/>
              <a:p>
                <a:r>
                  <a:rPr lang="en-US" dirty="0" smtClean="0"/>
                  <a:t>Area </a:t>
                </a:r>
                <a14:m>
                  <m:oMath xmlns:m="http://schemas.openxmlformats.org/officeDocument/2006/math">
                    <m:r>
                      <a:rPr lang="en-US" b="0" i="1" smtClean="0">
                        <a:latin typeface="Cambria Math"/>
                      </a:rPr>
                      <m:t>=</m:t>
                    </m:r>
                  </m:oMath>
                </a14:m>
                <a:r>
                  <a:rPr lang="en-US" dirty="0" smtClean="0"/>
                  <a:t> </a:t>
                </a:r>
                <a14:m>
                  <m:oMath xmlns:m="http://schemas.openxmlformats.org/officeDocument/2006/math">
                    <m:sSup>
                      <m:sSupPr>
                        <m:ctrlPr>
                          <a:rPr lang="en-US" i="1" smtClean="0">
                            <a:latin typeface="Cambria Math"/>
                          </a:rPr>
                        </m:ctrlPr>
                      </m:sSupPr>
                      <m:e>
                        <m:r>
                          <m:rPr>
                            <m:nor/>
                          </m:rPr>
                          <a:rPr lang="en-US" b="0" i="0" smtClean="0">
                            <a:latin typeface="Cambria Math"/>
                          </a:rPr>
                          <m:t>s</m:t>
                        </m:r>
                      </m:e>
                      <m:sup>
                        <m:r>
                          <a:rPr lang="en-US" b="0" i="1" smtClean="0">
                            <a:latin typeface="Cambria Math"/>
                          </a:rPr>
                          <m:t>2</m:t>
                        </m:r>
                      </m:sup>
                    </m:sSup>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099707" y="1676400"/>
                <a:ext cx="2286000" cy="369332"/>
              </a:xfrm>
              <a:prstGeom prst="rect">
                <a:avLst/>
              </a:prstGeom>
              <a:blipFill rotWithShape="1">
                <a:blip r:embed="rId3"/>
                <a:stretch>
                  <a:fillRect l="-213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2000" y="4155621"/>
                <a:ext cx="1600200" cy="369332"/>
              </a:xfrm>
              <a:prstGeom prst="rect">
                <a:avLst/>
              </a:prstGeom>
              <a:noFill/>
            </p:spPr>
            <p:txBody>
              <a:bodyPr wrap="square" rtlCol="0">
                <a:spAutoFit/>
              </a:bodyPr>
              <a:lstStyle/>
              <a:p>
                <a:r>
                  <a:rPr lang="en-US" dirty="0" smtClean="0"/>
                  <a:t>Area </a:t>
                </a:r>
                <a14:m>
                  <m:oMath xmlns:m="http://schemas.openxmlformats.org/officeDocument/2006/math">
                    <m:r>
                      <a:rPr lang="en-US" b="0" i="1" smtClean="0">
                        <a:latin typeface="Cambria Math"/>
                      </a:rPr>
                      <m:t>=</m:t>
                    </m:r>
                    <m:sSup>
                      <m:sSupPr>
                        <m:ctrlPr>
                          <a:rPr lang="en-US" b="0" i="1" smtClean="0">
                            <a:latin typeface="Cambria Math"/>
                          </a:rPr>
                        </m:ctrlPr>
                      </m:sSupPr>
                      <m:e>
                        <m:r>
                          <a:rPr lang="en-US" b="0" i="1" smtClean="0">
                            <a:latin typeface="Cambria Math"/>
                          </a:rPr>
                          <m:t>(2</m:t>
                        </m:r>
                        <m:r>
                          <m:rPr>
                            <m:nor/>
                          </m:rPr>
                          <a:rPr lang="en-US" b="0" i="0" smtClean="0">
                            <a:latin typeface="Cambria Math"/>
                            <a:ea typeface="Cambria Math"/>
                          </a:rPr>
                          <m:t>s</m:t>
                        </m:r>
                        <m:r>
                          <m:rPr>
                            <m:nor/>
                          </m:rPr>
                          <a:rPr lang="en-US" b="0" i="0" smtClean="0">
                            <a:latin typeface="Cambria Math"/>
                            <a:ea typeface="Cambria Math"/>
                          </a:rPr>
                          <m:t>)</m:t>
                        </m:r>
                      </m:e>
                      <m:sup>
                        <m:r>
                          <a:rPr lang="en-US" b="0" i="1" smtClean="0">
                            <a:latin typeface="Cambria Math"/>
                          </a:rPr>
                          <m:t>2</m:t>
                        </m:r>
                      </m:sup>
                    </m:sSup>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0" y="4155621"/>
                <a:ext cx="1600200" cy="369332"/>
              </a:xfrm>
              <a:prstGeom prst="rect">
                <a:avLst/>
              </a:prstGeom>
              <a:blipFill rotWithShape="1">
                <a:blip r:embed="rId4"/>
                <a:stretch>
                  <a:fillRect l="-3042"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096000" y="4174477"/>
                <a:ext cx="2133600" cy="369332"/>
              </a:xfrm>
              <a:prstGeom prst="rect">
                <a:avLst/>
              </a:prstGeom>
              <a:noFill/>
            </p:spPr>
            <p:txBody>
              <a:bodyPr wrap="square" rtlCol="0">
                <a:spAutoFit/>
              </a:bodyPr>
              <a:lstStyle/>
              <a:p>
                <a:r>
                  <a:rPr lang="en-US" dirty="0" smtClean="0"/>
                  <a:t>= </a:t>
                </a:r>
                <a14:m>
                  <m:oMath xmlns:m="http://schemas.openxmlformats.org/officeDocument/2006/math">
                    <m:r>
                      <a:rPr lang="en-US" i="1" dirty="0">
                        <a:latin typeface="Cambria Math"/>
                      </a:rPr>
                      <m:t>4</m:t>
                    </m:r>
                    <m:sSup>
                      <m:sSupPr>
                        <m:ctrlPr>
                          <a:rPr lang="en-US" i="1" dirty="0">
                            <a:latin typeface="Cambria Math"/>
                          </a:rPr>
                        </m:ctrlPr>
                      </m:sSupPr>
                      <m:e>
                        <m:r>
                          <m:rPr>
                            <m:nor/>
                          </m:rPr>
                          <a:rPr lang="en-US" dirty="0">
                            <a:latin typeface="Cambria Math"/>
                          </a:rPr>
                          <m:t>s</m:t>
                        </m:r>
                      </m:e>
                      <m:sup>
                        <m:r>
                          <a:rPr lang="en-US" i="1" dirty="0">
                            <a:latin typeface="Cambria Math"/>
                          </a:rPr>
                          <m:t>2</m:t>
                        </m:r>
                      </m:sup>
                    </m:sSup>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0" y="4174477"/>
                <a:ext cx="2133600" cy="369332"/>
              </a:xfrm>
              <a:prstGeom prst="rect">
                <a:avLst/>
              </a:prstGeom>
              <a:blipFill rotWithShape="1">
                <a:blip r:embed="rId5"/>
                <a:stretch>
                  <a:fillRect l="-2286"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405964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6" grpId="0" animBg="1"/>
    </p:bld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498</TotalTime>
  <Words>978</Words>
  <Application>Microsoft Office PowerPoint</Application>
  <PresentationFormat>On-screen Show (4:3)</PresentationFormat>
  <Paragraphs>96</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Summer</vt:lpstr>
      <vt:lpstr>PowerPoint Presentation</vt:lpstr>
      <vt:lpstr>PowerPoint Presentation</vt:lpstr>
      <vt:lpstr>Pizzas, Trains, and Proportional Reasoning   AMTNYS, October 28th </vt:lpstr>
      <vt:lpstr>Are Students Really Thinking?</vt:lpstr>
      <vt:lpstr> One World Trade Center</vt:lpstr>
      <vt:lpstr>Solution:</vt:lpstr>
      <vt:lpstr>A Pizza Proportional Project</vt:lpstr>
      <vt:lpstr>Solution</vt:lpstr>
      <vt:lpstr>Alternative Method</vt:lpstr>
      <vt:lpstr> </vt:lpstr>
      <vt:lpstr>PowerPoint Presentation</vt:lpstr>
      <vt:lpstr>Can giant spiders exist in real life?</vt:lpstr>
    </vt:vector>
  </TitlesOfParts>
  <Company>SUNY Fredonia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Pizza, Trains, and Proportional Thinking</dc:title>
  <dc:creator>SUNY Fredonia</dc:creator>
  <cp:lastModifiedBy>SUNY Fredonia</cp:lastModifiedBy>
  <cp:revision>46</cp:revision>
  <dcterms:created xsi:type="dcterms:W3CDTF">2011-10-19T23:56:04Z</dcterms:created>
  <dcterms:modified xsi:type="dcterms:W3CDTF">2011-11-30T19:06:38Z</dcterms:modified>
</cp:coreProperties>
</file>