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1" r:id="rId5"/>
    <p:sldId id="258" r:id="rId6"/>
    <p:sldId id="260" r:id="rId7"/>
    <p:sldId id="268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3" autoAdjust="0"/>
    <p:restoredTop sz="94660"/>
  </p:normalViewPr>
  <p:slideViewPr>
    <p:cSldViewPr>
      <p:cViewPr varScale="1">
        <p:scale>
          <a:sx n="74" d="100"/>
          <a:sy n="74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AB7392F-8581-4174-AFD5-E4ABCBDD9CCF}" type="datetimeFigureOut">
              <a:rPr lang="en-US" smtClean="0"/>
              <a:pPr/>
              <a:t>12/1/2011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5C0BA7B-7344-46B1-BD3A-CA0889AD53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392F-8581-4174-AFD5-E4ABCBDD9CCF}" type="datetimeFigureOut">
              <a:rPr lang="en-US" smtClean="0"/>
              <a:pPr/>
              <a:t>12/1/2011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BA7B-7344-46B1-BD3A-CA0889AD53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392F-8581-4174-AFD5-E4ABCBDD9CCF}" type="datetimeFigureOut">
              <a:rPr lang="en-US" smtClean="0"/>
              <a:pPr/>
              <a:t>12/1/2011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BA7B-7344-46B1-BD3A-CA0889AD53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392F-8581-4174-AFD5-E4ABCBDD9CCF}" type="datetimeFigureOut">
              <a:rPr lang="en-US" smtClean="0"/>
              <a:pPr/>
              <a:t>12/1/2011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BA7B-7344-46B1-BD3A-CA0889AD53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392F-8581-4174-AFD5-E4ABCBDD9CCF}" type="datetimeFigureOut">
              <a:rPr lang="en-US" smtClean="0"/>
              <a:pPr/>
              <a:t>12/1/2011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BA7B-7344-46B1-BD3A-CA0889AD53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392F-8581-4174-AFD5-E4ABCBDD9CCF}" type="datetimeFigureOut">
              <a:rPr lang="en-US" smtClean="0"/>
              <a:pPr/>
              <a:t>12/1/2011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BA7B-7344-46B1-BD3A-CA0889AD53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B7392F-8581-4174-AFD5-E4ABCBDD9CCF}" type="datetimeFigureOut">
              <a:rPr lang="en-US" smtClean="0"/>
              <a:pPr/>
              <a:t>12/1/2011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C0BA7B-7344-46B1-BD3A-CA0889AD53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AB7392F-8581-4174-AFD5-E4ABCBDD9CCF}" type="datetimeFigureOut">
              <a:rPr lang="en-US" smtClean="0"/>
              <a:pPr/>
              <a:t>12/1/2011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5C0BA7B-7344-46B1-BD3A-CA0889AD53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392F-8581-4174-AFD5-E4ABCBDD9CCF}" type="datetimeFigureOut">
              <a:rPr lang="en-US" smtClean="0"/>
              <a:pPr/>
              <a:t>12/1/2011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BA7B-7344-46B1-BD3A-CA0889AD53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392F-8581-4174-AFD5-E4ABCBDD9CCF}" type="datetimeFigureOut">
              <a:rPr lang="en-US" smtClean="0"/>
              <a:pPr/>
              <a:t>12/1/2011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BA7B-7344-46B1-BD3A-CA0889AD53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392F-8581-4174-AFD5-E4ABCBDD9CCF}" type="datetimeFigureOut">
              <a:rPr lang="en-US" smtClean="0"/>
              <a:pPr/>
              <a:t>12/1/2011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BA7B-7344-46B1-BD3A-CA0889AD53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AB7392F-8581-4174-AFD5-E4ABCBDD9CCF}" type="datetimeFigureOut">
              <a:rPr lang="en-US" smtClean="0"/>
              <a:pPr/>
              <a:t>12/1/2011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5C0BA7B-7344-46B1-BD3A-CA0889AD53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610600" cy="147002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Man Vs. Machine: </a:t>
            </a:r>
            <a:br>
              <a:rPr lang="en-US" sz="4000" b="1" dirty="0" smtClean="0"/>
            </a:br>
            <a:r>
              <a:rPr lang="en-US" sz="4000" b="1" dirty="0" smtClean="0"/>
              <a:t>A Prime Example of Number Sense</a:t>
            </a:r>
            <a:endParaRPr lang="en-US" sz="4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6144" y="1905000"/>
            <a:ext cx="3401627" cy="272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6005" y="5562105"/>
            <a:ext cx="67633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Presented By: </a:t>
            </a:r>
          </a:p>
          <a:p>
            <a:pPr algn="ctr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Adam Sprague and Stephanie Wisniewski</a:t>
            </a:r>
          </a:p>
          <a:p>
            <a:pPr algn="ctr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SUNY Fredonia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5233" y="4711004"/>
            <a:ext cx="32912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AMTNYS</a:t>
            </a:r>
          </a:p>
          <a:p>
            <a:pPr algn="ctr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October 27-29, 2011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1406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066800"/>
          </a:xfrm>
        </p:spPr>
        <p:txBody>
          <a:bodyPr/>
          <a:lstStyle/>
          <a:p>
            <a:r>
              <a:rPr lang="en-US" b="1" dirty="0" smtClean="0"/>
              <a:t>What If We Asked…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74720" y="1828800"/>
                <a:ext cx="9220200" cy="4724400"/>
              </a:xfrm>
            </p:spPr>
            <p:txBody>
              <a:bodyPr>
                <a:noAutofit/>
              </a:bodyPr>
              <a:lstStyle/>
              <a:p>
                <a:pPr marL="109728" indent="0">
                  <a:buNone/>
                </a:pPr>
                <a:r>
                  <a:rPr lang="en-US" sz="2400" b="1" dirty="0" smtClean="0"/>
                  <a:t>Can the sum of 16 consecutive positive integers be a perfect square?</a:t>
                </a:r>
              </a:p>
              <a:p>
                <a:pPr marL="109728" indent="0">
                  <a:buNone/>
                </a:pPr>
                <a:r>
                  <a:rPr lang="en-US" sz="2400" b="1" dirty="0" smtClean="0"/>
                  <a:t>Let us try our guess and check approach;</a:t>
                </a:r>
              </a:p>
              <a:p>
                <a:pPr marL="109728" indent="0">
                  <a:buNone/>
                </a:pPr>
                <a:endParaRPr lang="en-US" sz="24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/>
                        </a:rPr>
                        <m:t>𝟏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𝟐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𝟑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𝟒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𝟓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𝟔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𝟕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𝟖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𝟗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𝟏𝟎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𝟏𝟏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𝟏𝟐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𝟏𝟑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𝟏𝟒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𝟏𝟓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𝟏𝟔</m:t>
                      </m:r>
                      <m:r>
                        <a:rPr lang="en-US" sz="1800" b="1" i="1" smtClean="0">
                          <a:latin typeface="Cambria Math"/>
                        </a:rPr>
                        <m:t>=</m:t>
                      </m:r>
                      <m:r>
                        <a:rPr lang="en-US" sz="1800" b="1" i="1" smtClean="0">
                          <a:latin typeface="Cambria Math"/>
                        </a:rPr>
                        <m:t>𝟏𝟑𝟔</m:t>
                      </m:r>
                    </m:oMath>
                  </m:oMathPara>
                </a14:m>
                <a:endParaRPr lang="en-US" sz="1800" b="1" i="1" dirty="0" smtClean="0">
                  <a:latin typeface="Cambria Math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/>
                        </a:rPr>
                        <m:t>𝟐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𝟑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𝟒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𝟓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𝟔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𝟕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𝟖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𝟗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𝟏𝟎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𝟏𝟏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𝟏𝟐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𝟏𝟑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𝟏𝟒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𝟏𝟓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𝟏𝟔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𝟏𝟕</m:t>
                      </m:r>
                      <m:r>
                        <a:rPr lang="en-US" sz="1800" b="1" i="1" smtClean="0">
                          <a:latin typeface="Cambria Math"/>
                        </a:rPr>
                        <m:t>=</m:t>
                      </m:r>
                      <m:r>
                        <a:rPr lang="en-US" sz="1800" b="1" i="1" smtClean="0">
                          <a:latin typeface="Cambria Math"/>
                        </a:rPr>
                        <m:t>𝟏𝟓𝟐</m:t>
                      </m:r>
                    </m:oMath>
                  </m:oMathPara>
                </a14:m>
                <a:endParaRPr lang="en-US" sz="1800" b="1" i="1" dirty="0" smtClean="0">
                  <a:latin typeface="Cambria Math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/>
                        </a:rPr>
                        <m:t>𝟑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𝟒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𝟓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𝟔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𝟕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𝟖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𝟗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𝟏𝟎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𝟏𝟏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𝟏𝟐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𝟏𝟑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𝟏𝟒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𝟏𝟓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𝟏𝟔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𝟏𝟕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𝟏𝟖</m:t>
                      </m:r>
                      <m:r>
                        <a:rPr lang="en-US" sz="1800" b="1" i="1" smtClean="0">
                          <a:latin typeface="Cambria Math"/>
                        </a:rPr>
                        <m:t>=</m:t>
                      </m:r>
                      <m:r>
                        <a:rPr lang="en-US" sz="1800" b="1" i="1" smtClean="0">
                          <a:latin typeface="Cambria Math"/>
                        </a:rPr>
                        <m:t>𝟏𝟔𝟖</m:t>
                      </m:r>
                    </m:oMath>
                  </m:oMathPara>
                </a14:m>
                <a:endParaRPr lang="en-US" sz="1800" b="1" i="1" dirty="0" smtClean="0">
                  <a:latin typeface="Cambria Math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/>
                        </a:rPr>
                        <m:t>𝟒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𝟓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𝟔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𝟕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𝟖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𝟗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𝟏𝟎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𝟏𝟏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𝟏𝟐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𝟏𝟑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𝟏𝟒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𝟏𝟓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𝟏𝟔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𝟏𝟕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𝟏𝟖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𝟏𝟗</m:t>
                      </m:r>
                      <m:r>
                        <a:rPr lang="en-US" sz="1800" b="1" i="1" smtClean="0">
                          <a:latin typeface="Cambria Math"/>
                        </a:rPr>
                        <m:t>=</m:t>
                      </m:r>
                      <m:r>
                        <a:rPr lang="en-US" sz="1800" b="1" i="1" smtClean="0">
                          <a:latin typeface="Cambria Math"/>
                        </a:rPr>
                        <m:t>𝟏𝟖𝟒</m:t>
                      </m:r>
                    </m:oMath>
                  </m:oMathPara>
                </a14:m>
                <a:endParaRPr lang="en-US" sz="1800" b="1" i="1" dirty="0" smtClean="0">
                  <a:latin typeface="Cambria Math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latin typeface="Cambria Math"/>
                        </a:rPr>
                        <m:t>𝟓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𝟔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𝟕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𝟖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𝟗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𝟏𝟎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𝟏𝟏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𝟏𝟐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𝟏𝟑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𝟏𝟒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𝟏𝟓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𝟏𝟔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𝟏𝟕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𝟏𝟖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𝟏𝟗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𝟐𝟎</m:t>
                      </m:r>
                      <m:r>
                        <a:rPr lang="en-US" sz="1800" b="1" i="1">
                          <a:latin typeface="Cambria Math"/>
                        </a:rPr>
                        <m:t>=</m:t>
                      </m:r>
                      <m:r>
                        <a:rPr lang="en-US" sz="1800" b="1" i="1" smtClean="0">
                          <a:latin typeface="Cambria Math"/>
                        </a:rPr>
                        <m:t>𝟐𝟎𝟎</m:t>
                      </m:r>
                    </m:oMath>
                  </m:oMathPara>
                </a14:m>
                <a:endParaRPr lang="en-US" sz="1800" b="1" i="1" dirty="0" smtClean="0">
                  <a:latin typeface="Cambria Math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latin typeface="Cambria Math"/>
                        </a:rPr>
                        <m:t>𝟔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𝟕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𝟖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𝟗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𝟏𝟎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𝟏𝟏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𝟏𝟐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𝟏𝟑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𝟏𝟒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𝟏𝟓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𝟏𝟔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𝟏𝟕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𝟏𝟖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𝟏𝟗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𝟐𝟎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𝟐𝟏</m:t>
                      </m:r>
                      <m:r>
                        <a:rPr lang="en-US" sz="1800" b="1" i="1">
                          <a:latin typeface="Cambria Math"/>
                        </a:rPr>
                        <m:t>=</m:t>
                      </m:r>
                      <m:r>
                        <a:rPr lang="en-US" sz="1800" b="1" i="1" smtClean="0">
                          <a:latin typeface="Cambria Math"/>
                        </a:rPr>
                        <m:t>𝟐𝟏𝟔</m:t>
                      </m:r>
                    </m:oMath>
                    <m:oMath xmlns:m="http://schemas.openxmlformats.org/officeDocument/2006/math">
                      <m:r>
                        <a:rPr lang="en-US" sz="1800" b="1" i="1">
                          <a:latin typeface="Cambria Math"/>
                        </a:rPr>
                        <m:t>𝟕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𝟖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𝟗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𝟏𝟎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𝟏𝟏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𝟏𝟐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𝟏𝟑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𝟏𝟒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𝟏𝟓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𝟏𝟔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𝟏𝟕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𝟏𝟖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𝟏𝟗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𝟐𝟎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𝟐𝟏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𝟐𝟐</m:t>
                      </m:r>
                      <m:r>
                        <a:rPr lang="en-US" sz="1800" b="1" i="1">
                          <a:latin typeface="Cambria Math"/>
                        </a:rPr>
                        <m:t>=</m:t>
                      </m:r>
                      <m:r>
                        <a:rPr lang="en-US" sz="1800" b="1" i="1">
                          <a:latin typeface="Cambria Math"/>
                        </a:rPr>
                        <m:t>𝟐𝟑𝟐</m:t>
                      </m:r>
                    </m:oMath>
                  </m:oMathPara>
                </a14:m>
                <a:endParaRPr lang="en-US" sz="1800" b="1" i="1" dirty="0" smtClean="0">
                  <a:latin typeface="Cambria Math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latin typeface="Cambria Math"/>
                        </a:rPr>
                        <m:t>𝟖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𝟗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𝟏𝟎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𝟏𝟏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𝟏𝟐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𝟏𝟑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𝟏𝟒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𝟏𝟓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𝟏𝟔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𝟏𝟕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𝟏𝟖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𝟏𝟗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𝟐𝟎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𝟐𝟏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𝟐𝟐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𝟐𝟑</m:t>
                      </m:r>
                      <m:r>
                        <a:rPr lang="en-US" sz="1800" b="1" i="1">
                          <a:latin typeface="Cambria Math"/>
                        </a:rPr>
                        <m:t>=</m:t>
                      </m:r>
                      <m:r>
                        <a:rPr lang="en-US" sz="1800" b="1" i="1" smtClean="0">
                          <a:latin typeface="Cambria Math"/>
                        </a:rPr>
                        <m:t>𝟐𝟒𝟖</m:t>
                      </m:r>
                    </m:oMath>
                  </m:oMathPara>
                </a14:m>
                <a:endParaRPr lang="en-US" sz="1800" b="1" i="1" dirty="0" smtClean="0">
                  <a:latin typeface="Cambria Math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en-US" sz="1800" b="1" i="1" dirty="0" smtClean="0">
                  <a:latin typeface="Cambria Math"/>
                </a:endParaRPr>
              </a:p>
              <a:p>
                <a:pPr marL="109728" indent="0">
                  <a:buNone/>
                </a:pPr>
                <a:endParaRPr lang="en-US" sz="2400" i="1" dirty="0">
                  <a:latin typeface="Cambria Math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74720" y="1828800"/>
                <a:ext cx="9220200" cy="4724400"/>
              </a:xfrm>
              <a:blipFill rotWithShape="1">
                <a:blip r:embed="rId2" cstate="print"/>
                <a:stretch>
                  <a:fillRect t="-1032" b="-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44101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1066800"/>
          </a:xfrm>
        </p:spPr>
        <p:txBody>
          <a:bodyPr/>
          <a:lstStyle/>
          <a:p>
            <a:r>
              <a:rPr lang="en-US" b="1" dirty="0" smtClean="0"/>
              <a:t>The Number Sense Involved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524000"/>
                <a:ext cx="8763000" cy="5257800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en-US" sz="2400" b="1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𝒏</m:t>
                    </m:r>
                    <m:r>
                      <a:rPr lang="en-US" sz="2400" b="1" i="1" smtClean="0">
                        <a:latin typeface="Cambria Math"/>
                      </a:rPr>
                      <m:t>, </m:t>
                    </m:r>
                    <m:r>
                      <a:rPr lang="en-US" sz="2400" b="1" i="1" smtClean="0">
                        <a:latin typeface="Cambria Math"/>
                      </a:rPr>
                      <m:t>𝒏</m:t>
                    </m:r>
                    <m:r>
                      <a:rPr lang="en-US" sz="2400" b="1" i="1">
                        <a:latin typeface="Cambria Math"/>
                      </a:rPr>
                      <m:t>+</m:t>
                    </m:r>
                    <m:r>
                      <a:rPr lang="en-US" sz="2400" b="1" i="1">
                        <a:latin typeface="Cambria Math"/>
                      </a:rPr>
                      <m:t>𝟏</m:t>
                    </m:r>
                    <m:r>
                      <a:rPr lang="en-US" sz="2400" b="1" i="1">
                        <a:latin typeface="Cambria Math"/>
                      </a:rPr>
                      <m:t>, </m:t>
                    </m:r>
                    <m:r>
                      <a:rPr lang="en-US" sz="2400" b="1" i="1" smtClean="0">
                        <a:latin typeface="Cambria Math"/>
                      </a:rPr>
                      <m:t>𝒏</m:t>
                    </m:r>
                    <m:r>
                      <a:rPr lang="en-US" sz="2400" b="1" i="1">
                        <a:latin typeface="Cambria Math"/>
                      </a:rPr>
                      <m:t>+</m:t>
                    </m:r>
                    <m:r>
                      <a:rPr lang="en-US" sz="2400" b="1" i="1">
                        <a:latin typeface="Cambria Math"/>
                      </a:rPr>
                      <m:t>𝟐</m:t>
                    </m:r>
                    <m:r>
                      <a:rPr lang="en-US" sz="2400" b="1" i="1">
                        <a:latin typeface="Cambria Math"/>
                      </a:rPr>
                      <m:t>, </m:t>
                    </m:r>
                    <m:r>
                      <a:rPr lang="en-US" sz="2400" b="1" i="1" smtClean="0">
                        <a:latin typeface="Cambria Math"/>
                      </a:rPr>
                      <m:t>𝒏</m:t>
                    </m:r>
                    <m:r>
                      <a:rPr lang="en-US" sz="2400" b="1" i="1">
                        <a:latin typeface="Cambria Math"/>
                      </a:rPr>
                      <m:t>+</m:t>
                    </m:r>
                    <m:r>
                      <a:rPr lang="en-US" sz="2400" b="1" i="1">
                        <a:latin typeface="Cambria Math"/>
                      </a:rPr>
                      <m:t>𝟑</m:t>
                    </m:r>
                    <m:r>
                      <a:rPr lang="en-US" sz="2400" b="1" i="1">
                        <a:latin typeface="Cambria Math"/>
                      </a:rPr>
                      <m:t>, …, </m:t>
                    </m:r>
                    <m:r>
                      <a:rPr lang="en-US" sz="2400" b="1" i="1" smtClean="0">
                        <a:latin typeface="Cambria Math"/>
                      </a:rPr>
                      <m:t>𝒏</m:t>
                    </m:r>
                    <m:r>
                      <a:rPr lang="en-US" sz="2400" b="1" i="1">
                        <a:latin typeface="Cambria Math"/>
                      </a:rPr>
                      <m:t>+</m:t>
                    </m:r>
                    <m:r>
                      <a:rPr lang="en-US" sz="2400" b="1" i="1">
                        <a:latin typeface="Cambria Math"/>
                      </a:rPr>
                      <m:t>𝟏𝟒</m:t>
                    </m:r>
                    <m:r>
                      <a:rPr lang="en-US" sz="2400" b="1" i="1">
                        <a:latin typeface="Cambria Math"/>
                      </a:rPr>
                      <m:t>, </m:t>
                    </m:r>
                    <m:r>
                      <a:rPr lang="en-US" sz="2400" b="1" i="1" smtClean="0">
                        <a:latin typeface="Cambria Math"/>
                      </a:rPr>
                      <m:t>𝒏</m:t>
                    </m:r>
                    <m:r>
                      <a:rPr lang="en-US" sz="2400" b="1" i="1">
                        <a:latin typeface="Cambria Math"/>
                      </a:rPr>
                      <m:t>+</m:t>
                    </m:r>
                    <m:r>
                      <a:rPr lang="en-US" sz="2400" b="1" i="1">
                        <a:latin typeface="Cambria Math"/>
                      </a:rPr>
                      <m:t>𝟏𝟓</m:t>
                    </m:r>
                  </m:oMath>
                </a14:m>
                <a:r>
                  <a:rPr lang="en-US" sz="2400" b="1" dirty="0" smtClean="0"/>
                  <a:t> represent the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𝟏𝟔</m:t>
                    </m:r>
                  </m:oMath>
                </a14:m>
                <a:r>
                  <a:rPr lang="en-US" sz="2400" b="1" dirty="0" smtClean="0"/>
                  <a:t> consecutive positive integers. The sum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𝟏𝟔</m:t>
                    </m:r>
                  </m:oMath>
                </a14:m>
                <a:r>
                  <a:rPr lang="en-US" sz="2400" b="1" dirty="0" smtClean="0"/>
                  <a:t> consecutive positive integers is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endParaRPr lang="en-US" sz="1800" dirty="0" smtClean="0"/>
              </a:p>
              <a:p>
                <a:pPr marL="109728" indent="0">
                  <a:buNone/>
                </a:pP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endParaRPr lang="en-US" sz="1600" dirty="0"/>
              </a:p>
              <a:p>
                <a:pPr marL="109728" indent="0">
                  <a:buNone/>
                </a:pPr>
                <a:endParaRPr lang="en-US" sz="1600" i="1" dirty="0" smtClean="0">
                  <a:latin typeface="Cambria Math"/>
                </a:endParaRPr>
              </a:p>
              <a:p>
                <a:pPr marL="109728" indent="0">
                  <a:buNone/>
                </a:pPr>
                <a:endParaRPr lang="en-US" sz="1600" i="1" dirty="0" smtClean="0">
                  <a:latin typeface="Cambria Math"/>
                </a:endParaRPr>
              </a:p>
              <a:p>
                <a:pPr marL="109728" indent="0">
                  <a:buNone/>
                </a:pP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endParaRPr lang="en-US" sz="16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/>
                        </a:rPr>
                        <m:t>=</m:t>
                      </m:r>
                      <m:r>
                        <a:rPr lang="en-US" sz="1600" b="1" i="1">
                          <a:latin typeface="Cambria Math"/>
                        </a:rPr>
                        <m:t>𝟖</m:t>
                      </m:r>
                      <m:d>
                        <m:dPr>
                          <m:ctrlPr>
                            <a:rPr lang="en-US" sz="16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1" i="1">
                              <a:latin typeface="Cambria Math"/>
                            </a:rPr>
                            <m:t>𝟐</m:t>
                          </m:r>
                          <m:r>
                            <a:rPr lang="en-US" sz="1600" b="1" i="1" smtClean="0">
                              <a:latin typeface="Cambria Math"/>
                            </a:rPr>
                            <m:t>𝒏</m:t>
                          </m:r>
                          <m:r>
                            <a:rPr lang="en-US" sz="1600" b="1" i="1">
                              <a:latin typeface="Cambria Math"/>
                            </a:rPr>
                            <m:t>+</m:t>
                          </m:r>
                          <m:r>
                            <a:rPr lang="en-US" sz="1600" b="1" i="1">
                              <a:latin typeface="Cambria Math"/>
                            </a:rPr>
                            <m:t>𝟏𝟓</m:t>
                          </m:r>
                        </m:e>
                      </m:d>
                    </m:oMath>
                  </m:oMathPara>
                </a14:m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endParaRPr lang="en-US" sz="16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1600" b="1" i="1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1600" b="1" i="1">
                          <a:latin typeface="Cambria Math"/>
                        </a:rPr>
                        <m:t>(</m:t>
                      </m:r>
                      <m:r>
                        <a:rPr lang="en-US" sz="1600" b="1" i="1">
                          <a:latin typeface="Cambria Math"/>
                        </a:rPr>
                        <m:t>𝟐</m:t>
                      </m:r>
                      <m:r>
                        <a:rPr lang="en-US" sz="1600" b="1" i="1" smtClean="0">
                          <a:latin typeface="Cambria Math"/>
                        </a:rPr>
                        <m:t>𝒏</m:t>
                      </m:r>
                      <m:r>
                        <a:rPr lang="en-US" sz="1600" b="1" i="1">
                          <a:latin typeface="Cambria Math"/>
                        </a:rPr>
                        <m:t>+</m:t>
                      </m:r>
                      <m:r>
                        <a:rPr lang="en-US" sz="1600" b="1" i="1">
                          <a:latin typeface="Cambria Math"/>
                        </a:rPr>
                        <m:t>𝟏𝟓</m:t>
                      </m:r>
                      <m:r>
                        <a:rPr lang="en-US" sz="1600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b="1" dirty="0" smtClean="0"/>
              </a:p>
              <a:p>
                <a:pPr marL="109728" indent="0">
                  <a:buNone/>
                </a:pPr>
                <a:endParaRPr lang="en-US" sz="1600" dirty="0" smtClean="0"/>
              </a:p>
              <a:p>
                <a:pPr marL="109728" indent="0">
                  <a:buNone/>
                </a:pPr>
                <a:endParaRPr lang="en-US" sz="1600" dirty="0" smtClean="0"/>
              </a:p>
              <a:p>
                <a:pPr marL="109728" indent="0">
                  <a:buNone/>
                </a:pPr>
                <a:r>
                  <a:rPr lang="en-US" sz="2400" b="1" dirty="0" smtClean="0"/>
                  <a:t>Now, what can we determine from this product?</a:t>
                </a:r>
                <a:endParaRPr lang="en-US" sz="24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524000"/>
                <a:ext cx="8763000" cy="5257800"/>
              </a:xfrm>
              <a:blipFill rotWithShape="1">
                <a:blip r:embed="rId2" cstate="print"/>
                <a:stretch>
                  <a:fillRect t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9062022"/>
                  </p:ext>
                </p:extLst>
              </p:nvPr>
            </p:nvGraphicFramePr>
            <p:xfrm>
              <a:off x="-1" y="2895599"/>
              <a:ext cx="9144000" cy="560832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143000"/>
                    <a:gridCol w="1143000"/>
                    <a:gridCol w="1143000"/>
                    <a:gridCol w="1143000"/>
                    <a:gridCol w="1143000"/>
                    <a:gridCol w="1143000"/>
                    <a:gridCol w="1143000"/>
                    <a:gridCol w="1143000"/>
                  </a:tblGrid>
                  <a:tr h="5111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</a:rPr>
                                  <m:t>𝐧</m:t>
                                </m:r>
                              </m:oMath>
                            </m:oMathPara>
                          </a14:m>
                          <a:endParaRPr lang="en-US" sz="16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  <m:t>𝐧</m:t>
                                    </m:r>
                                    <m:r>
                                      <a:rPr lang="en-US" sz="1600" b="1"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  <m:t>𝐧</m:t>
                                    </m:r>
                                    <m:r>
                                      <a:rPr lang="en-US" sz="1600" b="1"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  <m:t>𝐧</m:t>
                                    </m:r>
                                    <m:r>
                                      <a:rPr lang="en-US" sz="1600" b="1"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  <m:t>𝐧</m:t>
                                    </m:r>
                                    <m:r>
                                      <a:rPr lang="en-US" sz="1600" b="1"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  <m:t>𝟒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  <m:t>𝐧</m:t>
                                    </m:r>
                                    <m:r>
                                      <a:rPr lang="en-US" sz="1600" b="1"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  <m:t>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  <m:t>𝐧</m:t>
                                    </m:r>
                                    <m:r>
                                      <a:rPr lang="en-US" sz="1600" b="1"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  <m:t>𝟔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  <m:t>𝐧</m:t>
                                    </m:r>
                                    <m:r>
                                      <a:rPr lang="en-US" sz="1600" b="1"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  <m:t>𝟕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>
                                    <a:effectLst/>
                                    <a:latin typeface="Cambria Math"/>
                                  </a:rPr>
                                  <m:t>+(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</a:rPr>
                                  <m:t>𝐧</m:t>
                                </m:r>
                                <m:r>
                                  <a:rPr lang="en-US" sz="1600" b="1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</a:rPr>
                                  <m:t>𝟏𝟓</m:t>
                                </m:r>
                                <m:r>
                                  <a:rPr lang="en-US" sz="1600" b="1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  <m:t>𝐧</m:t>
                                    </m:r>
                                    <m:r>
                                      <a:rPr lang="en-US" sz="1600" b="1"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  <m:t>𝟏𝟒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  <m:t>𝐧</m:t>
                                    </m:r>
                                    <m:r>
                                      <a:rPr lang="en-US" sz="1600" b="1"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  <m:t>𝟏𝟑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  <m:t>𝐧</m:t>
                                    </m:r>
                                    <m:r>
                                      <a:rPr lang="en-US" sz="1600" b="1"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  <m:t>𝟏𝟐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  <m:t>𝐧</m:t>
                                    </m:r>
                                    <m:r>
                                      <a:rPr lang="en-US" sz="1600" b="1"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  <m:t>𝟏𝟏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  <m:t>𝐧</m:t>
                                    </m:r>
                                    <m:r>
                                      <a:rPr lang="en-US" sz="1600" b="1"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  <m:t>𝟏𝟎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  <m:t>𝐧</m:t>
                                    </m:r>
                                    <m:r>
                                      <a:rPr lang="en-US" sz="1600" b="1"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  <m:t>𝟗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  <m:t>𝐧</m:t>
                                    </m:r>
                                    <m:r>
                                      <a:rPr lang="en-US" sz="1600" b="1"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1600" b="1" i="1">
                                        <a:effectLst/>
                                        <a:latin typeface="Cambria Math"/>
                                      </a:rPr>
                                      <m:t>𝟖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489062022"/>
                  </p:ext>
                </p:extLst>
              </p:nvPr>
            </p:nvGraphicFramePr>
            <p:xfrm>
              <a:off x="-1" y="2895599"/>
              <a:ext cx="9144000" cy="560832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143000"/>
                    <a:gridCol w="1143000"/>
                    <a:gridCol w="1143000"/>
                    <a:gridCol w="1143000"/>
                    <a:gridCol w="1143000"/>
                    <a:gridCol w="1143000"/>
                    <a:gridCol w="1143000"/>
                    <a:gridCol w="1143000"/>
                  </a:tblGrid>
                  <a:tr h="280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r="-697872" b="-1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00535" r="-601604" b="-1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99468" r="-498404" b="-1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301070" r="-401070" b="-1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398936" r="-298936" b="-1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501604" r="-200535" b="-1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598404" r="-99468" b="-1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702139" b="-123913"/>
                          </a:stretch>
                        </a:blipFill>
                      </a:tcPr>
                    </a:tc>
                  </a:tr>
                  <a:tr h="280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100000" r="-697872" b="-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00535" t="-100000" r="-601604" b="-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99468" t="-100000" r="-498404" b="-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301070" t="-100000" r="-401070" b="-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398936" t="-100000" r="-298936" b="-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501604" t="-100000" r="-200535" b="-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598404" t="-100000" r="-99468" b="-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702139" t="-100000" b="-2391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4776834"/>
                  </p:ext>
                </p:extLst>
              </p:nvPr>
            </p:nvGraphicFramePr>
            <p:xfrm>
              <a:off x="0" y="3733800"/>
              <a:ext cx="9144000" cy="280416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143000"/>
                    <a:gridCol w="1143000"/>
                    <a:gridCol w="1143000"/>
                    <a:gridCol w="1143000"/>
                    <a:gridCol w="1143000"/>
                    <a:gridCol w="1143000"/>
                    <a:gridCol w="1143000"/>
                    <a:gridCol w="1143000"/>
                  </a:tblGrid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</a:rPr>
                                  <m:t>𝟐𝐧</m:t>
                                </m:r>
                                <m:r>
                                  <a:rPr lang="en-US" sz="1600" b="1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</a:rPr>
                                  <m:t>𝟏𝟓</m:t>
                                </m:r>
                              </m:oMath>
                            </m:oMathPara>
                          </a14:m>
                          <a:endParaRPr lang="en-US" sz="16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</a:rPr>
                                  <m:t>𝟐𝐧</m:t>
                                </m:r>
                                <m:r>
                                  <a:rPr lang="en-US" sz="1600" b="1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</a:rPr>
                                  <m:t>𝟏𝟓</m:t>
                                </m:r>
                              </m:oMath>
                            </m:oMathPara>
                          </a14:m>
                          <a:endParaRPr lang="en-US" sz="16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</a:rPr>
                                  <m:t>𝟐𝐧</m:t>
                                </m:r>
                                <m:r>
                                  <a:rPr lang="en-US" sz="1600" b="1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</a:rPr>
                                  <m:t>𝟏𝟓</m:t>
                                </m:r>
                              </m:oMath>
                            </m:oMathPara>
                          </a14:m>
                          <a:endParaRPr lang="en-US" sz="16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</a:rPr>
                                  <m:t>𝟐𝐧</m:t>
                                </m:r>
                                <m:r>
                                  <a:rPr lang="en-US" sz="1600" b="1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</a:rPr>
                                  <m:t>𝟏𝟓</m:t>
                                </m:r>
                              </m:oMath>
                            </m:oMathPara>
                          </a14:m>
                          <a:endParaRPr lang="en-US" sz="16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</a:rPr>
                                  <m:t>𝟐𝐧</m:t>
                                </m:r>
                                <m:r>
                                  <a:rPr lang="en-US" sz="1600" b="1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</a:rPr>
                                  <m:t>𝟏𝟓</m:t>
                                </m:r>
                              </m:oMath>
                            </m:oMathPara>
                          </a14:m>
                          <a:endParaRPr lang="en-US" sz="16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</a:rPr>
                                  <m:t>𝟐𝐧</m:t>
                                </m:r>
                                <m:r>
                                  <a:rPr lang="en-US" sz="1600" b="1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</a:rPr>
                                  <m:t>𝟏𝟓</m:t>
                                </m:r>
                              </m:oMath>
                            </m:oMathPara>
                          </a14:m>
                          <a:endParaRPr lang="en-US" sz="1600" b="1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/>
                                  </a:rPr>
                                  <m:t>𝟐𝐧</m:t>
                                </m:r>
                                <m:r>
                                  <a:rPr lang="en-US" sz="1600" b="1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/>
                                  </a:rPr>
                                  <m:t>𝟏𝟓</m:t>
                                </m:r>
                              </m:oMath>
                            </m:oMathPara>
                          </a14:m>
                          <a:endParaRPr lang="en-US" sz="16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effectLst/>
                                    <a:latin typeface="Cambria Math"/>
                                  </a:rPr>
                                  <m:t>𝟐𝐧</m:t>
                                </m:r>
                                <m:r>
                                  <a:rPr lang="en-US" sz="1600" b="1" smtClean="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1600" b="1" i="1" smtClean="0">
                                    <a:effectLst/>
                                    <a:latin typeface="Cambria Math"/>
                                  </a:rPr>
                                  <m:t>𝟏𝟓</m:t>
                                </m:r>
                              </m:oMath>
                            </m:oMathPara>
                          </a14:m>
                          <a:endParaRPr lang="en-US" sz="16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184776834"/>
                  </p:ext>
                </p:extLst>
              </p:nvPr>
            </p:nvGraphicFramePr>
            <p:xfrm>
              <a:off x="0" y="3733800"/>
              <a:ext cx="9144000" cy="280416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143000"/>
                    <a:gridCol w="1143000"/>
                    <a:gridCol w="1143000"/>
                    <a:gridCol w="1143000"/>
                    <a:gridCol w="1143000"/>
                    <a:gridCol w="1143000"/>
                    <a:gridCol w="1143000"/>
                    <a:gridCol w="1143000"/>
                  </a:tblGrid>
                  <a:tr h="280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t="-2174" r="-697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100535" t="-2174" r="-6016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199468" t="-2174" r="-4984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301070" t="-2174" r="-4010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398936" t="-2174" r="-2989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501604" t="-2174" r="-2005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598404" t="-2174" r="-994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702139" t="-217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31938" y="4306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2400" y="3505200"/>
            <a:ext cx="8839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9005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Number Sense Involved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743200"/>
                <a:ext cx="8229600" cy="2895600"/>
              </a:xfrm>
            </p:spPr>
            <p:txBody>
              <a:bodyPr>
                <a:noAutofit/>
              </a:bodyPr>
              <a:lstStyle/>
              <a:p>
                <a:pPr marL="109728" indent="0">
                  <a:buNone/>
                </a:pPr>
                <a:r>
                  <a:rPr lang="en-US" sz="2400" b="1" dirty="0" smtClean="0"/>
                  <a:t>Since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𝟖</m:t>
                    </m:r>
                    <m:r>
                      <a:rPr lang="en-US" sz="2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b="1" dirty="0"/>
                  <a:t> and we know that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(</m:t>
                    </m:r>
                    <m:r>
                      <a:rPr lang="en-US" sz="2400" b="1" i="1">
                        <a:latin typeface="Cambria Math"/>
                      </a:rPr>
                      <m:t>𝟐</m:t>
                    </m:r>
                    <m:r>
                      <a:rPr lang="en-US" sz="2400" b="1" i="1">
                        <a:latin typeface="Cambria Math"/>
                      </a:rPr>
                      <m:t>𝒏</m:t>
                    </m:r>
                    <m:r>
                      <a:rPr lang="en-US" sz="2400" b="1" i="1">
                        <a:latin typeface="Cambria Math"/>
                      </a:rPr>
                      <m:t>+</m:t>
                    </m:r>
                    <m:r>
                      <a:rPr lang="en-US" sz="2400" b="1" i="1">
                        <a:latin typeface="Cambria Math"/>
                      </a:rPr>
                      <m:t>𝟏𝟓</m:t>
                    </m:r>
                    <m:r>
                      <a:rPr lang="en-US" sz="24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b="1" dirty="0"/>
                  <a:t> is </a:t>
                </a:r>
                <a:r>
                  <a:rPr lang="en-US" sz="2400" b="1" dirty="0" smtClean="0"/>
                  <a:t>an </a:t>
                </a:r>
                <a:r>
                  <a:rPr lang="en-US" sz="2400" b="1" dirty="0"/>
                  <a:t>odd number, </a:t>
                </a:r>
                <a:r>
                  <a:rPr lang="en-US" sz="2400" b="1" dirty="0" smtClean="0"/>
                  <a:t>the </a:t>
                </a:r>
                <a:r>
                  <a:rPr lang="en-US" sz="2400" b="1" dirty="0"/>
                  <a:t>prime factorization of our sum will always have </a:t>
                </a:r>
                <a:r>
                  <a:rPr lang="en-US" sz="2400" b="1" dirty="0" smtClean="0"/>
                  <a:t>a factor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b="1" dirty="0" smtClean="0"/>
                  <a:t>.</a:t>
                </a:r>
              </a:p>
              <a:p>
                <a:pPr marL="109728" indent="0">
                  <a:buNone/>
                </a:pPr>
                <a:endParaRPr lang="en-US" sz="2400" b="1" dirty="0"/>
              </a:p>
              <a:p>
                <a:pPr marL="109728" indent="0">
                  <a:buNone/>
                </a:pPr>
                <a:r>
                  <a:rPr lang="en-US" sz="2400" b="1" dirty="0"/>
                  <a:t>Since we also know that a perfect square has all prime factors with even exponents we know that it is not possible for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𝟏𝟔</m:t>
                    </m:r>
                  </m:oMath>
                </a14:m>
                <a:r>
                  <a:rPr lang="en-US" sz="2400" b="1" dirty="0"/>
                  <a:t> consecutive integers to </a:t>
                </a:r>
                <a:r>
                  <a:rPr lang="en-US" sz="2400" b="1" dirty="0" smtClean="0"/>
                  <a:t>have a sum which is </a:t>
                </a:r>
                <a:r>
                  <a:rPr lang="en-US" sz="2400" b="1" dirty="0"/>
                  <a:t>a perfect square.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743200"/>
                <a:ext cx="8229600" cy="2895600"/>
              </a:xfrm>
              <a:blipFill rotWithShape="1">
                <a:blip r:embed="rId2" cstate="print"/>
                <a:stretch>
                  <a:fillRect t="-1263" r="-1259" b="-12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30779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In Conclusion…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Thank you.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14" y="4800600"/>
            <a:ext cx="906049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Adam Sprague		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	Stephanie Wisniewski</a:t>
            </a:r>
          </a:p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asprague@fredonia.edu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swisniewski@fredonia.edu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SUNY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Fredonia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50422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954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Round 1:  </a:t>
            </a:r>
            <a:br>
              <a:rPr lang="en-US" b="1" dirty="0" smtClean="0"/>
            </a:br>
            <a:r>
              <a:rPr lang="en-US" b="1" dirty="0" smtClean="0"/>
              <a:t>Repeat or Terminate</a:t>
            </a:r>
            <a:endParaRPr 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27537"/>
            <a:ext cx="3237092" cy="323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304800" y="4680630"/>
                <a:ext cx="631903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𝟕𝟓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680630"/>
                <a:ext cx="631903" cy="78617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309608" y="2882134"/>
                <a:ext cx="627095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08" y="2882134"/>
                <a:ext cx="627095" cy="7861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/>
              <p:cNvSpPr/>
              <p:nvPr/>
            </p:nvSpPr>
            <p:spPr>
              <a:xfrm>
                <a:off x="6400800" y="3733800"/>
                <a:ext cx="1380378" cy="7907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</a:rPr>
                                <m:t>𝟒𝟖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</a:rPr>
                                <m:t>𝟓𝟔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3733800"/>
                <a:ext cx="1380378" cy="79079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051068" y="3088283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Terminate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1295400" y="4831216"/>
            <a:ext cx="1289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Repeat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7781178" y="3884418"/>
            <a:ext cx="1289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Repeat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15839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Number Sense Involved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5486400"/>
              </a:xfrm>
            </p:spPr>
            <p:txBody>
              <a:bodyPr>
                <a:noAutofit/>
              </a:bodyPr>
              <a:lstStyle/>
              <a:p>
                <a:pPr marL="109728" indent="0">
                  <a:buNone/>
                </a:pPr>
                <a:endParaRPr lang="en-US" sz="2400" b="1" dirty="0" smtClean="0"/>
              </a:p>
              <a:p>
                <a:pPr marL="109728" indent="0">
                  <a:buNone/>
                </a:pPr>
                <a:r>
                  <a:rPr lang="en-US" sz="2400" b="1" dirty="0" smtClean="0"/>
                  <a:t>We recognize a terminating decimal as a fraction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𝒑</m:t>
                        </m:r>
                      </m:sup>
                    </m:sSup>
                  </m:oMath>
                </a14:m>
                <a:r>
                  <a:rPr lang="en-US" sz="2400" b="1" dirty="0" smtClean="0"/>
                  <a:t> in the denominator. </a:t>
                </a:r>
                <a:r>
                  <a:rPr lang="en-US" sz="2400" b="1" dirty="0"/>
                  <a:t>S</a:t>
                </a:r>
                <a:r>
                  <a:rPr lang="en-US" sz="2400" b="1" dirty="0" smtClean="0"/>
                  <a:t>ince the prime factorization of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</a:rPr>
                      <m:t>𝟏𝟎</m:t>
                    </m:r>
                  </m:oMath>
                </a14:m>
                <a:r>
                  <a:rPr lang="en-US" sz="2400" b="1" dirty="0" smtClean="0"/>
                  <a:t> is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</a:rPr>
                      <m:t>𝟐</m:t>
                    </m:r>
                    <m:r>
                      <a:rPr lang="en-US" sz="2400" b="1" i="1" dirty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1" dirty="0" smtClean="0">
                        <a:latin typeface="Cambria Math"/>
                      </a:rPr>
                      <m:t>𝟓</m:t>
                    </m:r>
                  </m:oMath>
                </a14:m>
                <a:r>
                  <a:rPr lang="en-US" sz="2400" b="1" dirty="0" smtClean="0"/>
                  <a:t>, the denominator can also be written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𝒑</m:t>
                        </m:r>
                      </m:sup>
                    </m:sSup>
                    <m:sSup>
                      <m:sSup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𝒑</m:t>
                        </m:r>
                      </m:sup>
                    </m:sSup>
                  </m:oMath>
                </a14:m>
                <a:r>
                  <a:rPr lang="en-US" sz="2400" b="1" dirty="0" smtClean="0"/>
                  <a:t> where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𝒑</m:t>
                    </m:r>
                  </m:oMath>
                </a14:m>
                <a:r>
                  <a:rPr lang="en-US" sz="2400" b="1" dirty="0" smtClean="0"/>
                  <a:t> is any integer. </a:t>
                </a:r>
              </a:p>
              <a:p>
                <a:pPr marL="109728" indent="0">
                  <a:buNone/>
                </a:pPr>
                <a:endParaRPr lang="en-US" sz="2400" b="1" dirty="0"/>
              </a:p>
              <a:p>
                <a:pPr marL="109728" indent="0">
                  <a:buNone/>
                </a:pPr>
                <a:r>
                  <a:rPr lang="en-US" sz="2400" b="1" dirty="0" smtClean="0"/>
                  <a:t>For example:</a:t>
                </a:r>
              </a:p>
              <a:p>
                <a:pPr marL="109728" indent="0">
                  <a:buNone/>
                </a:pPr>
                <a:endParaRPr lang="en-US" sz="2400" b="1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𝟑𝟐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</a:rPr>
                                <m:t>𝟓</m:t>
                              </m:r>
                            </m:sup>
                          </m:sSup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</a:rPr>
                                <m:t>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</a:rPr>
                                <m:t>𝟓</m:t>
                              </m:r>
                            </m:sup>
                          </m:sSup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∙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</m:sup>
                          </m:sSup>
                        </m:den>
                      </m:f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</m:sup>
                          </m:sSup>
                        </m:den>
                      </m:f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𝟑𝟏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𝟐𝟓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</m:sup>
                          </m:sSup>
                        </m:den>
                      </m:f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𝟎𝟑𝟏𝟐𝟓</m:t>
                      </m:r>
                    </m:oMath>
                  </m:oMathPara>
                </a14:m>
                <a:endParaRPr lang="en-US" sz="2400" b="1" dirty="0" smtClean="0"/>
              </a:p>
              <a:p>
                <a:pPr marL="109728" indent="0" algn="ctr">
                  <a:buNone/>
                </a:pPr>
                <a:endParaRPr lang="en-US" sz="2400" b="1" dirty="0" smtClean="0"/>
              </a:p>
              <a:p>
                <a:pPr marL="109728" indent="0">
                  <a:buNone/>
                </a:pPr>
                <a:r>
                  <a:rPr lang="en-US" sz="2400" b="1" dirty="0" smtClean="0"/>
                  <a:t>Since </a:t>
                </a:r>
                <a:r>
                  <a:rPr lang="en-US" sz="2400" b="1" dirty="0"/>
                  <a:t>the denominator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𝟑𝟐</m:t>
                    </m:r>
                  </m:oMath>
                </a14:m>
                <a:r>
                  <a:rPr lang="en-US" sz="2400" b="1" dirty="0"/>
                  <a:t> could be deduced to a power of ten,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2400" b="1" dirty="0" smtClean="0"/>
                  <a:t>, we were able to determine this was a terminating decimal.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5486400"/>
              </a:xfrm>
              <a:blipFill rotWithShape="1">
                <a:blip r:embed="rId2" cstate="print"/>
                <a:stretch>
                  <a:fillRect b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85589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066800"/>
          </a:xfrm>
        </p:spPr>
        <p:txBody>
          <a:bodyPr/>
          <a:lstStyle/>
          <a:p>
            <a:r>
              <a:rPr lang="en-US" b="1" dirty="0" smtClean="0"/>
              <a:t>The Number Sense Involved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105400"/>
              </a:xfrm>
            </p:spPr>
            <p:txBody>
              <a:bodyPr>
                <a:noAutofit/>
              </a:bodyPr>
              <a:lstStyle/>
              <a:p>
                <a:pPr marL="109728" indent="0">
                  <a:buNone/>
                </a:pPr>
                <a:endParaRPr lang="en-US" sz="2400" b="1" dirty="0" smtClean="0"/>
              </a:p>
              <a:p>
                <a:pPr marL="109728" indent="0">
                  <a:buNone/>
                </a:pPr>
                <a:r>
                  <a:rPr lang="en-US" sz="2400" b="1" dirty="0" smtClean="0"/>
                  <a:t>A fraction repeats when the denominator cannot be rewritten as a power of ten.</a:t>
                </a:r>
              </a:p>
              <a:p>
                <a:pPr marL="109728" indent="0">
                  <a:buNone/>
                </a:pPr>
                <a:endParaRPr lang="en-US" sz="2400" b="1" dirty="0"/>
              </a:p>
              <a:p>
                <a:pPr marL="109728" indent="0">
                  <a:buNone/>
                </a:pPr>
                <a:r>
                  <a:rPr lang="en-US" sz="2400" b="1" dirty="0" smtClean="0"/>
                  <a:t>For example:</a:t>
                </a:r>
                <a:endParaRPr lang="en-US" sz="2400" b="1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latin typeface="Cambria Math"/>
                            </a:rPr>
                            <m:t>𝟕𝟓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𝒏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1" dirty="0" smtClean="0"/>
              </a:p>
              <a:p>
                <a:pPr marL="109728" indent="0">
                  <a:buNone/>
                </a:pPr>
                <a:endParaRPr lang="en-US" sz="2400" b="1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𝒑</m:t>
                          </m:r>
                        </m:sup>
                      </m:sSup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𝒑</m:t>
                          </m:r>
                        </m:sup>
                      </m:sSup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𝒑</m:t>
                          </m:r>
                        </m:sup>
                      </m:sSup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𝟕𝟓</m:t>
                      </m:r>
                      <m:r>
                        <a:rPr lang="en-US" sz="2400" b="1" i="1" smtClean="0">
                          <a:latin typeface="Cambria Math"/>
                        </a:rPr>
                        <m:t>𝒏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𝟑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𝒏</m:t>
                      </m:r>
                    </m:oMath>
                  </m:oMathPara>
                </a14:m>
                <a:endParaRPr lang="en-US" sz="2400" b="1" dirty="0" smtClean="0"/>
              </a:p>
              <a:p>
                <a:pPr marL="109728" indent="0">
                  <a:buNone/>
                </a:pPr>
                <a:endParaRPr lang="en-US" sz="2400" b="1" dirty="0"/>
              </a:p>
              <a:p>
                <a:pPr marL="109728" indent="0">
                  <a:buNone/>
                </a:pPr>
                <a:r>
                  <a:rPr lang="en-US" sz="2400" b="1" dirty="0" smtClean="0"/>
                  <a:t>Due to the uniqueness of prime factorization it will repeat</a:t>
                </a:r>
                <a:r>
                  <a:rPr lang="en-US" sz="2400" b="1" dirty="0"/>
                  <a:t> </a:t>
                </a:r>
                <a:r>
                  <a:rPr lang="en-US" sz="2400" b="1" dirty="0" smtClean="0"/>
                  <a:t>since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sz="2400" b="1" dirty="0" smtClean="0"/>
                  <a:t> is not a prime factor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𝟏𝟎</m:t>
                    </m:r>
                  </m:oMath>
                </a14:m>
                <a:r>
                  <a:rPr lang="en-US" sz="2400" b="1" dirty="0" smtClean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105400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27150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 smtClean="0"/>
              <a:t>Round 2:  </a:t>
            </a:r>
            <a:br>
              <a:rPr lang="en-US" b="1" dirty="0" smtClean="0"/>
            </a:br>
            <a:r>
              <a:rPr lang="en-US" b="1" dirty="0" smtClean="0"/>
              <a:t>Is This Number a Perfect Square</a:t>
            </a:r>
            <a:endParaRPr lang="en-US" b="1" dirty="0"/>
          </a:p>
        </p:txBody>
      </p:sp>
      <p:pic>
        <p:nvPicPr>
          <p:cNvPr id="1027" name="Picture 3" descr="C:\Users\wisn7188\AppData\Local\Microsoft\Windows\Temporary Internet Files\Content.IE5\8TT0JGWF\MP90043101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3953" y="3733800"/>
            <a:ext cx="3581400" cy="2529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791338" y="2833430"/>
                <a:ext cx="6319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𝟖𝟏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38" y="2833430"/>
                <a:ext cx="631903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/>
              <p:cNvSpPr/>
              <p:nvPr/>
            </p:nvSpPr>
            <p:spPr>
              <a:xfrm>
                <a:off x="791338" y="3581400"/>
                <a:ext cx="8162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𝟖𝟏𝟎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38" y="3581400"/>
                <a:ext cx="816249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Rectangle 6"/>
              <p:cNvSpPr/>
              <p:nvPr/>
            </p:nvSpPr>
            <p:spPr>
              <a:xfrm>
                <a:off x="791338" y="4414953"/>
                <a:ext cx="10005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𝟖𝟏𝟎𝟎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38" y="4414953"/>
                <a:ext cx="1000594" cy="46166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/>
              <p:cNvSpPr/>
              <p:nvPr/>
            </p:nvSpPr>
            <p:spPr>
              <a:xfrm>
                <a:off x="791338" y="5257800"/>
                <a:ext cx="11849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𝟖𝟏𝟎𝟎</m:t>
                      </m:r>
                      <m:r>
                        <a:rPr lang="en-US" sz="2400" b="1" i="0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38" y="5257800"/>
                <a:ext cx="1184940" cy="46166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052569" y="3581399"/>
            <a:ext cx="4075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No, Not a Perfect Square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02676" y="4403298"/>
            <a:ext cx="3265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Yes, Perfect Square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10200" y="2834170"/>
            <a:ext cx="3265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Yes, Perfect Square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05441" y="5256978"/>
            <a:ext cx="4075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No, Not a Perfect Square</a:t>
            </a:r>
          </a:p>
        </p:txBody>
      </p:sp>
    </p:spTree>
    <p:extLst>
      <p:ext uri="{BB962C8B-B14F-4D97-AF65-F5344CB8AC3E}">
        <p14:creationId xmlns:p14="http://schemas.microsoft.com/office/powerpoint/2010/main" xmlns="" val="325734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" grpId="0" animBg="1"/>
      <p:bldP spid="11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066800"/>
          </a:xfrm>
        </p:spPr>
        <p:txBody>
          <a:bodyPr/>
          <a:lstStyle/>
          <a:p>
            <a:r>
              <a:rPr lang="en-US" b="1" dirty="0" smtClean="0"/>
              <a:t>The Number Sense Involved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05000"/>
                <a:ext cx="8229600" cy="4267200"/>
              </a:xfrm>
            </p:spPr>
            <p:txBody>
              <a:bodyPr>
                <a:noAutofit/>
              </a:bodyPr>
              <a:lstStyle/>
              <a:p>
                <a:pPr marL="109728" indent="0">
                  <a:buNone/>
                </a:pPr>
                <a:endParaRPr lang="en-US" sz="1800" b="1" i="1" dirty="0" smtClean="0">
                  <a:latin typeface="Cambria Math"/>
                </a:endParaRPr>
              </a:p>
              <a:p>
                <a:pPr marL="109728" indent="0">
                  <a:buNone/>
                </a:pPr>
                <a:r>
                  <a:rPr lang="en-US" sz="2400" b="1" dirty="0"/>
                  <a:t>Every perfect square can be broken down to its prime factors each raised to an even power. We have a perfect square when all the powers of the prime factors are even, such as in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𝟖𝟏</m:t>
                    </m:r>
                  </m:oMath>
                </a14:m>
                <a:r>
                  <a:rPr lang="en-US" sz="2400" b="1" dirty="0"/>
                  <a:t>,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𝟖𝟏𝟎𝟎</m:t>
                    </m:r>
                  </m:oMath>
                </a14:m>
                <a:r>
                  <a:rPr lang="en-US" sz="2400" b="1" dirty="0"/>
                  <a:t>,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/>
                      </a:rPr>
                      <m:t>𝟖𝟏𝟎𝟎𝟎𝟎</m:t>
                    </m:r>
                  </m:oMath>
                </a14:m>
                <a:r>
                  <a:rPr lang="en-US" sz="2400" b="1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𝟒𝟒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𝟏𝟑𝟖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𝟐𝟒𝟒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𝟕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𝟏𝟐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𝟗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/>
                  <a:t>.  </a:t>
                </a:r>
                <a:endParaRPr lang="en-US" sz="2400" b="1" dirty="0" smtClean="0"/>
              </a:p>
              <a:p>
                <a:pPr marL="109728" indent="0">
                  <a:buNone/>
                </a:pPr>
                <a:endParaRPr lang="en-US" sz="2400" b="1" dirty="0"/>
              </a:p>
              <a:p>
                <a:pPr marL="109728" indent="0">
                  <a:buNone/>
                </a:pPr>
                <a:r>
                  <a:rPr lang="en-US" sz="2400" b="1" dirty="0"/>
                  <a:t>This is not the case for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𝟖𝟏𝟎</m:t>
                    </m:r>
                  </m:oMath>
                </a14:m>
                <a:r>
                  <a:rPr lang="en-US" sz="2400" b="1" dirty="0"/>
                  <a:t> or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/>
                      </a:rPr>
                      <m:t>𝟖𝟏𝟎𝟎𝟎</m:t>
                    </m:r>
                  </m:oMath>
                </a14:m>
                <a:r>
                  <a:rPr lang="en-US" sz="2400" b="1" dirty="0"/>
                  <a:t> because </a:t>
                </a:r>
                <a:r>
                  <a:rPr lang="en-US" sz="2400" b="1" dirty="0" smtClean="0"/>
                  <a:t>their </a:t>
                </a:r>
                <a:r>
                  <a:rPr lang="en-US" sz="2400" b="1" dirty="0"/>
                  <a:t>prime factors are not all of even powers</a:t>
                </a:r>
                <a:r>
                  <a:rPr lang="en-US" sz="2400" b="1" dirty="0" smtClean="0"/>
                  <a:t>.</a:t>
                </a:r>
                <a:endParaRPr lang="en-US" sz="2400" b="1" i="1" dirty="0">
                  <a:latin typeface="Cambria Math"/>
                </a:endParaRPr>
              </a:p>
              <a:p>
                <a:pPr marL="109728" indent="0">
                  <a:buNone/>
                </a:pPr>
                <a:endParaRPr lang="en-US" sz="1800" b="1" i="1" dirty="0" smtClean="0">
                  <a:latin typeface="Cambria Math"/>
                </a:endParaRPr>
              </a:p>
              <a:p>
                <a:pPr marL="109728" indent="0">
                  <a:buNone/>
                </a:pPr>
                <a:endParaRPr lang="en-US" sz="1800" b="1" dirty="0" smtClean="0">
                  <a:ea typeface="Cambria Math"/>
                </a:endParaRPr>
              </a:p>
              <a:p>
                <a:pPr marL="109728" indent="0">
                  <a:buNone/>
                </a:pPr>
                <a:endParaRPr lang="en-US" sz="1800" b="1" dirty="0" smtClean="0"/>
              </a:p>
              <a:p>
                <a:pPr marL="109728" indent="0">
                  <a:buNone/>
                </a:pPr>
                <a:r>
                  <a:rPr lang="en-US" sz="1800" b="1" dirty="0" smtClean="0"/>
                  <a:t/>
                </a:r>
                <a:br>
                  <a:rPr lang="en-US" sz="1800" b="1" dirty="0" smtClean="0"/>
                </a:br>
                <a:endParaRPr lang="en-US" sz="18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05000"/>
                <a:ext cx="8229600" cy="4267200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44725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r>
              <a:rPr lang="en-US" b="1" dirty="0"/>
              <a:t>The Number Sense Involved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</a:rPr>
                        <m:t>𝟖𝟏</m:t>
                      </m:r>
                      <m:r>
                        <a:rPr lang="en-US" sz="2400" b="1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</a:rPr>
                            <m:t>𝟗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  <a:p>
                <a:pPr marL="109728" indent="0">
                  <a:buNone/>
                </a:pPr>
                <a:endParaRPr lang="en-US" sz="2400" b="1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</a:rPr>
                        <m:t>𝟖𝟏𝟎</m:t>
                      </m:r>
                      <m:r>
                        <a:rPr lang="en-US" sz="2400" b="1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</a:rPr>
                            <m:t>𝟗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>
                          <a:latin typeface="Cambria Math"/>
                          <a:ea typeface="Cambria Math"/>
                        </a:rPr>
                        <m:t>𝟏𝟎</m:t>
                      </m:r>
                      <m:r>
                        <a:rPr lang="en-US" sz="2400" b="1" i="1">
                          <a:latin typeface="Cambria Math"/>
                          <a:ea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4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𝟒</m:t>
                          </m:r>
                        </m:sup>
                      </m:sSup>
                      <m:r>
                        <a:rPr lang="en-US" sz="24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4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sz="2400" b="1" i="1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400" b="1" dirty="0"/>
              </a:p>
              <a:p>
                <a:pPr marL="109728" indent="0">
                  <a:buNone/>
                </a:pPr>
                <a:endParaRPr lang="en-US" sz="2400" b="1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</a:rPr>
                        <m:t>𝟖𝟏𝟎𝟎</m:t>
                      </m:r>
                      <m:r>
                        <a:rPr lang="en-US" sz="2400" b="1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</a:rPr>
                            <m:t>𝟗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4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/>
                          <a:ea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4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𝟒</m:t>
                          </m:r>
                        </m:sup>
                      </m:sSup>
                      <m:r>
                        <a:rPr lang="en-US" sz="2400" b="1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4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4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ea typeface="Cambria Math"/>
                </a:endParaRPr>
              </a:p>
              <a:p>
                <a:pPr marL="109728" indent="0">
                  <a:buNone/>
                </a:pPr>
                <a:endParaRPr lang="en-US" sz="2400" b="1" dirty="0">
                  <a:ea typeface="Cambria Math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Cambria Math"/>
                        </a:rPr>
                        <m:t>𝟖𝟏𝟎𝟎𝟎</m:t>
                      </m:r>
                      <m:r>
                        <a:rPr lang="en-US" sz="2400" b="1" i="1">
                          <a:latin typeface="Cambria Math"/>
                          <a:ea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4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𝟗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4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400" b="1" i="1">
                          <a:latin typeface="Cambria Math"/>
                          <a:ea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4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𝟒</m:t>
                          </m:r>
                        </m:sup>
                      </m:sSup>
                      <m:r>
                        <a:rPr lang="en-US" sz="2400" b="1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4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400" b="1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4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ea typeface="Cambria Math"/>
                </a:endParaRPr>
              </a:p>
              <a:p>
                <a:pPr marL="109728" indent="0">
                  <a:buNone/>
                </a:pPr>
                <a:endParaRPr lang="en-US" sz="2400" b="1" dirty="0">
                  <a:ea typeface="Cambria Math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</a:rPr>
                            <m:t>𝟒𝟒</m:t>
                          </m:r>
                        </m:sup>
                      </m:sSup>
                      <m:sSup>
                        <m:sSup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</a:rPr>
                            <m:t>𝟏𝟑𝟖</m:t>
                          </m:r>
                        </m:sup>
                      </m:sSup>
                      <m:sSup>
                        <m:sSup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</a:rPr>
                            <m:t>𝟐𝟒𝟒</m:t>
                          </m:r>
                        </m:sup>
                      </m:sSup>
                      <m:sSup>
                        <m:sSup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</a:rPr>
                            <m:t>𝟕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</a:rPr>
                            <m:t>𝟏𝟐</m:t>
                          </m:r>
                        </m:sup>
                      </m:sSup>
                      <m:r>
                        <a:rPr lang="en-US" sz="2400" b="1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/>
                                </a:rPr>
                                <m:t>𝟐𝟐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/>
                                </a:rPr>
                                <m:t>𝟔𝟗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/>
                                </a:rPr>
                                <m:t>𝟏𝟐𝟐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𝟕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/>
                                </a:rPr>
                                <m:t>𝟔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98993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Round 3:</a:t>
            </a:r>
            <a:br>
              <a:rPr lang="en-US" b="1" dirty="0" smtClean="0"/>
            </a:br>
            <a:r>
              <a:rPr lang="en-US" b="1" dirty="0" smtClean="0"/>
              <a:t>Sums of Consecutive Integers</a:t>
            </a:r>
            <a:br>
              <a:rPr lang="en-US" b="1" dirty="0" smtClean="0"/>
            </a:br>
            <a:r>
              <a:rPr lang="en-US" b="1" dirty="0" smtClean="0"/>
              <a:t>and Perfect Squares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601453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sz="2400" b="1" dirty="0" smtClean="0"/>
              <a:t>In 2002, the 12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-grade American Mathematics Competition (AMC 12) asked the following problem:</a:t>
            </a:r>
          </a:p>
          <a:p>
            <a:pPr marL="109728" indent="0">
              <a:buNone/>
            </a:pPr>
            <a:endParaRPr lang="en-US" sz="2400" b="1" dirty="0" smtClean="0"/>
          </a:p>
          <a:p>
            <a:pPr marL="109728" indent="0">
              <a:buNone/>
            </a:pPr>
            <a:endParaRPr lang="en-US" sz="2400" b="1" dirty="0"/>
          </a:p>
          <a:p>
            <a:pPr marL="109728" indent="0">
              <a:buNone/>
            </a:pPr>
            <a:r>
              <a:rPr lang="en-US" sz="2400" b="1" dirty="0" smtClean="0"/>
              <a:t>The sum of 18 consecutive positive integers is a perfect square. What is the smallest possible value for this sum?</a:t>
            </a:r>
          </a:p>
          <a:p>
            <a:pPr marL="109728" indent="0">
              <a:buNone/>
            </a:pPr>
            <a:endParaRPr lang="en-US" sz="2400" b="1" dirty="0"/>
          </a:p>
          <a:p>
            <a:pPr marL="109728" indent="0">
              <a:buNone/>
            </a:pPr>
            <a:r>
              <a:rPr lang="en-US" sz="2400" b="1" dirty="0"/>
              <a:t>[http://www.unl.edu/amc/]</a:t>
            </a:r>
          </a:p>
          <a:p>
            <a:pPr marL="109728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69753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382000" cy="1069848"/>
          </a:xfrm>
        </p:spPr>
        <p:txBody>
          <a:bodyPr/>
          <a:lstStyle/>
          <a:p>
            <a:r>
              <a:rPr lang="en-US" b="1" dirty="0" smtClean="0"/>
              <a:t>Guess &amp; Check Method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981200"/>
            <a:ext cx="4041648" cy="457200"/>
          </a:xfrm>
        </p:spPr>
        <p:txBody>
          <a:bodyPr/>
          <a:lstStyle/>
          <a:p>
            <a:pPr algn="ctr"/>
            <a:r>
              <a:rPr lang="en-US" dirty="0" smtClean="0"/>
              <a:t>18 Consecutive Integers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Content Placeholder 4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-76200" y="2743200"/>
                <a:ext cx="9144000" cy="3581400"/>
              </a:xfrm>
            </p:spPr>
            <p:txBody>
              <a:bodyPr>
                <a:no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/>
                        </a:rPr>
                        <m:t>𝟏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𝟐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𝟑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𝟒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𝟓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𝟔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𝟕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𝟖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𝟗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𝟏𝟎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𝟏𝟏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𝟏𝟐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𝟏𝟑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𝟏𝟒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𝟏𝟓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𝟏𝟔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𝟏𝟕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</a:rPr>
                        <m:t>𝟏𝟖</m:t>
                      </m:r>
                      <m:r>
                        <a:rPr lang="en-US" sz="1800" b="1" i="0" smtClean="0">
                          <a:latin typeface="Cambria Math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1800" b="1" i="1" smtClean="0">
                          <a:latin typeface="Cambria Math"/>
                        </a:rPr>
                        <m:t>=</m:t>
                      </m:r>
                      <m:r>
                        <a:rPr lang="en-US" sz="1800" b="1" i="1" smtClean="0">
                          <a:latin typeface="Cambria Math"/>
                        </a:rPr>
                        <m:t>𝟏𝟕𝟏</m:t>
                      </m:r>
                    </m:oMath>
                  </m:oMathPara>
                </a14:m>
                <a:endParaRPr lang="en-US" sz="1800" b="1" dirty="0" smtClean="0"/>
              </a:p>
              <a:p>
                <a:pPr marL="109728" indent="0">
                  <a:buNone/>
                </a:pPr>
                <a:endParaRPr lang="en-US" sz="1800" b="1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latin typeface="Cambria Math"/>
                        </a:rPr>
                        <m:t>𝟐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𝟑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𝟒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𝟓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𝟔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𝟕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𝟖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𝟗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𝟏𝟎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𝟏𝟏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𝟏𝟐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𝟏𝟑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𝟏𝟒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𝟏𝟓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𝟏𝟔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𝟏𝟕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𝟏𝟖</m:t>
                      </m:r>
                      <m:r>
                        <a:rPr lang="en-US" sz="1800" b="1" i="0" smtClean="0">
                          <a:latin typeface="Cambria Math"/>
                        </a:rPr>
                        <m:t>+</m:t>
                      </m:r>
                      <m:r>
                        <a:rPr lang="en-US" sz="1800" b="1" i="0" smtClean="0">
                          <a:latin typeface="Cambria Math"/>
                        </a:rPr>
                        <m:t>𝟏𝟗</m:t>
                      </m:r>
                      <m:r>
                        <a:rPr lang="en-US" sz="1800" b="1">
                          <a:latin typeface="Cambria Math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1800" b="1" i="1">
                          <a:latin typeface="Cambria Math"/>
                        </a:rPr>
                        <m:t>=</m:t>
                      </m:r>
                      <m:r>
                        <a:rPr lang="en-US" sz="1800" b="1" i="1" smtClean="0">
                          <a:latin typeface="Cambria Math"/>
                        </a:rPr>
                        <m:t>𝟏𝟖𝟗</m:t>
                      </m:r>
                    </m:oMath>
                  </m:oMathPara>
                </a14:m>
                <a:endParaRPr lang="en-US" sz="1800" b="1" dirty="0" smtClean="0">
                  <a:latin typeface="Cambria Math"/>
                </a:endParaRPr>
              </a:p>
              <a:p>
                <a:pPr marL="109728" indent="0">
                  <a:buNone/>
                </a:pPr>
                <a:r>
                  <a:rPr lang="en-US" sz="1800" b="1" dirty="0" smtClean="0"/>
                  <a:t> </a:t>
                </a:r>
                <a:endParaRPr lang="en-US" sz="1800" b="1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latin typeface="Cambria Math"/>
                        </a:rPr>
                        <m:t>𝟑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𝟒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𝟓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𝟔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𝟕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𝟖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𝟗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𝟏𝟎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𝟏𝟏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𝟏𝟐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𝟏𝟑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𝟏𝟒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𝟏𝟓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𝟏𝟔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𝟏𝟕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𝟏𝟖</m:t>
                      </m:r>
                      <m:r>
                        <a:rPr lang="en-US" sz="1800" b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𝟏𝟗</m:t>
                      </m:r>
                      <m:r>
                        <a:rPr lang="en-US" sz="1800" b="1" i="0" smtClean="0">
                          <a:latin typeface="Cambria Math"/>
                        </a:rPr>
                        <m:t>+</m:t>
                      </m:r>
                      <m:r>
                        <a:rPr lang="en-US" sz="1800" b="1" i="0" smtClean="0">
                          <a:latin typeface="Cambria Math"/>
                        </a:rPr>
                        <m:t>𝟐𝟎</m:t>
                      </m:r>
                    </m:oMath>
                    <m:oMath xmlns:m="http://schemas.openxmlformats.org/officeDocument/2006/math">
                      <m:r>
                        <a:rPr lang="en-US" sz="1800" b="1" i="1">
                          <a:latin typeface="Cambria Math"/>
                        </a:rPr>
                        <m:t>=</m:t>
                      </m:r>
                      <m:r>
                        <a:rPr lang="en-US" sz="1800" b="1" i="1" smtClean="0">
                          <a:latin typeface="Cambria Math"/>
                        </a:rPr>
                        <m:t>𝟐𝟎𝟕</m:t>
                      </m:r>
                    </m:oMath>
                  </m:oMathPara>
                </a14:m>
                <a:endParaRPr lang="en-US" sz="1800" b="1" dirty="0" smtClean="0"/>
              </a:p>
              <a:p>
                <a:pPr marL="109728" indent="0">
                  <a:buNone/>
                </a:pPr>
                <a:endParaRPr lang="en-US" sz="1800" b="1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latin typeface="Cambria Math"/>
                        </a:rPr>
                        <m:t>𝟒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𝟓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𝟔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𝟕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𝟖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𝟗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𝟏𝟎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𝟏𝟏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𝟏𝟐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𝟏𝟑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𝟏𝟒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𝟏𝟓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𝟏𝟔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𝟏𝟕</m:t>
                      </m:r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𝟏𝟖</m:t>
                      </m:r>
                      <m:r>
                        <a:rPr lang="en-US" sz="1800" b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𝟏𝟗</m:t>
                      </m:r>
                      <m:r>
                        <a:rPr lang="en-US" sz="1800" b="1">
                          <a:latin typeface="Cambria Math"/>
                        </a:rPr>
                        <m:t>+</m:t>
                      </m:r>
                      <m:r>
                        <a:rPr lang="en-US" sz="1800" b="1" i="1">
                          <a:latin typeface="Cambria Math"/>
                        </a:rPr>
                        <m:t>𝟐𝟎</m:t>
                      </m:r>
                      <m:r>
                        <a:rPr lang="en-US" sz="1800" b="1" i="0" smtClean="0">
                          <a:latin typeface="Cambria Math"/>
                        </a:rPr>
                        <m:t>+</m:t>
                      </m:r>
                      <m:r>
                        <a:rPr lang="en-US" sz="1800" b="1" i="0" smtClean="0">
                          <a:latin typeface="Cambria Math"/>
                        </a:rPr>
                        <m:t>𝟐𝟏</m:t>
                      </m:r>
                    </m:oMath>
                    <m:oMath xmlns:m="http://schemas.openxmlformats.org/officeDocument/2006/math">
                      <m:r>
                        <a:rPr lang="en-US" sz="1800" b="1" i="1">
                          <a:latin typeface="Cambria Math"/>
                        </a:rPr>
                        <m:t>=</m:t>
                      </m:r>
                      <m:r>
                        <a:rPr lang="en-US" sz="1800" b="1" i="1" smtClean="0">
                          <a:latin typeface="Cambria Math"/>
                        </a:rPr>
                        <m:t>𝟐𝟐𝟓</m:t>
                      </m:r>
                      <m:r>
                        <a:rPr lang="en-US" sz="1800" b="1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1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latin typeface="Cambria Math"/>
                            </a:rPr>
                            <m:t>𝟏𝟓</m:t>
                          </m:r>
                        </m:e>
                        <m:sup>
                          <m:r>
                            <a:rPr lang="en-US" sz="1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800" b="1" dirty="0"/>
              </a:p>
              <a:p>
                <a:pPr marL="109728" indent="0">
                  <a:buNone/>
                </a:pPr>
                <a:endParaRPr lang="en-US" sz="1800" b="1" dirty="0" smtClean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-76200" y="2743200"/>
                <a:ext cx="9144000" cy="3581400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23087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309</TotalTime>
  <Words>140</Words>
  <Application>Microsoft Office PowerPoint</Application>
  <PresentationFormat>On-screen Show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Urban</vt:lpstr>
      <vt:lpstr>Man Vs. Machine:  A Prime Example of Number Sense</vt:lpstr>
      <vt:lpstr>Round 1:   Repeat or Terminate</vt:lpstr>
      <vt:lpstr>The Number Sense Involved</vt:lpstr>
      <vt:lpstr>The Number Sense Involved</vt:lpstr>
      <vt:lpstr>Round 2:   Is This Number a Perfect Square</vt:lpstr>
      <vt:lpstr>The Number Sense Involved</vt:lpstr>
      <vt:lpstr>The Number Sense Involved</vt:lpstr>
      <vt:lpstr>Round 3: Sums of Consecutive Integers and Perfect Squares</vt:lpstr>
      <vt:lpstr>Guess &amp; Check Method</vt:lpstr>
      <vt:lpstr>What If We Asked…</vt:lpstr>
      <vt:lpstr>The Number Sense Involved</vt:lpstr>
      <vt:lpstr>The Number Sense Involved</vt:lpstr>
      <vt:lpstr>In Conclusion…</vt:lpstr>
    </vt:vector>
  </TitlesOfParts>
  <Company>SUNY Fredonia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SUNY Fredonia</dc:creator>
  <cp:lastModifiedBy>Jimmer</cp:lastModifiedBy>
  <cp:revision>30</cp:revision>
  <dcterms:created xsi:type="dcterms:W3CDTF">2011-10-18T15:38:16Z</dcterms:created>
  <dcterms:modified xsi:type="dcterms:W3CDTF">2011-12-01T17:41:02Z</dcterms:modified>
</cp:coreProperties>
</file>